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41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417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104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03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300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625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71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942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709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784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407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5683-95C0-490A-BB70-6E5374FB4AC0}" type="datetimeFigureOut">
              <a:rPr lang="en-SG" smtClean="0"/>
              <a:t>7/10/2014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F288E-2E29-4F51-B934-97222E0E52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619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odbean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ouse_gesture" TargetMode="External"/><Relationship Id="rId3" Type="http://schemas.openxmlformats.org/officeDocument/2006/relationships/hyperlink" Target="http://en.wikipedia.org/wiki/Touchpad" TargetMode="External"/><Relationship Id="rId7" Type="http://schemas.openxmlformats.org/officeDocument/2006/relationships/hyperlink" Target="http://en.wikipedia.org/wiki/Gesture" TargetMode="External"/><Relationship Id="rId2" Type="http://schemas.openxmlformats.org/officeDocument/2006/relationships/hyperlink" Target="http://en.wikipedia.org/wiki/Touch_user_interf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esture_recognition" TargetMode="External"/><Relationship Id="rId5" Type="http://schemas.openxmlformats.org/officeDocument/2006/relationships/hyperlink" Target="http://en.wikipedia.org/wiki/Simulator#Physical_and_interactive_simulation" TargetMode="External"/><Relationship Id="rId4" Type="http://schemas.openxmlformats.org/officeDocument/2006/relationships/hyperlink" Target="http://en.wikipedia.org/wiki/Haptic_communication" TargetMode="External"/><Relationship Id="rId9" Type="http://schemas.openxmlformats.org/officeDocument/2006/relationships/hyperlink" Target="http://en.wikipedia.org/wiki/Stylus_(computing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omio.com/" TargetMode="External"/><Relationship Id="rId2" Type="http://schemas.openxmlformats.org/officeDocument/2006/relationships/hyperlink" Target="http://www.articulate.com/products/articulate-onlin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blogs.org/" TargetMode="External"/><Relationship Id="rId2" Type="http://schemas.openxmlformats.org/officeDocument/2006/relationships/hyperlink" Target="https://www.blogg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ordpres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914"/>
            <a:ext cx="9144000" cy="2387600"/>
          </a:xfrm>
        </p:spPr>
        <p:txBody>
          <a:bodyPr/>
          <a:lstStyle/>
          <a:p>
            <a:r>
              <a:rPr lang="en-US" i="1" dirty="0"/>
              <a:t>Deploying mobile learning </a:t>
            </a:r>
            <a:r>
              <a:rPr lang="en-US" i="1" dirty="0" smtClean="0"/>
              <a:t>assets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2" descr="http://edsoft.com.au/assets/New-mobile-learning-parent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4874"/>
            <a:ext cx="10515600" cy="36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1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Voice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8" y="1533914"/>
            <a:ext cx="4096042" cy="4351338"/>
          </a:xfrm>
        </p:spPr>
        <p:txBody>
          <a:bodyPr>
            <a:normAutofit fontScale="92500" lnSpcReduction="10000"/>
          </a:bodyPr>
          <a:lstStyle/>
          <a:p>
            <a:r>
              <a:rPr lang="en-SG" dirty="0"/>
              <a:t>episodic series of audio, video, radio, PDF, or ePub files subscribed to and downloaded through web syndication or streamed online to a computer or mobile device</a:t>
            </a:r>
            <a:r>
              <a:rPr lang="en-SG" dirty="0" smtClean="0"/>
              <a:t>.</a:t>
            </a:r>
          </a:p>
          <a:p>
            <a:endParaRPr lang="en-SG" dirty="0"/>
          </a:p>
          <a:p>
            <a:r>
              <a:rPr lang="en-SG" dirty="0" smtClean="0">
                <a:hlinkClick r:id="rId2"/>
              </a:rPr>
              <a:t>http://www.podbean.com/</a:t>
            </a:r>
            <a:endParaRPr lang="en-SG" dirty="0" smtClean="0"/>
          </a:p>
          <a:p>
            <a:r>
              <a:rPr lang="en-SG" dirty="0" smtClean="0"/>
              <a:t>http://www.talkshoe.com/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34" y="191677"/>
            <a:ext cx="7686966" cy="64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Video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" y="1627221"/>
            <a:ext cx="45631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 smtClean="0"/>
              <a:t>YouTube</a:t>
            </a:r>
          </a:p>
          <a:p>
            <a:pPr lvl="1"/>
            <a:r>
              <a:rPr lang="en-SG" dirty="0"/>
              <a:t>users to upload, view, and share videos, and it makes use of Adobe Flash Video and HTML5 technology  </a:t>
            </a:r>
            <a:endParaRPr lang="en-SG" dirty="0" smtClean="0"/>
          </a:p>
          <a:p>
            <a:pPr lvl="1"/>
            <a:r>
              <a:rPr lang="en-SG" dirty="0" smtClean="0"/>
              <a:t>upload </a:t>
            </a:r>
            <a:r>
              <a:rPr lang="en-SG" dirty="0"/>
              <a:t>videos up to 15 minutes each in </a:t>
            </a:r>
            <a:r>
              <a:rPr lang="en-SG" dirty="0" smtClean="0"/>
              <a:t>duration</a:t>
            </a:r>
          </a:p>
          <a:p>
            <a:pPr lvl="1"/>
            <a:r>
              <a:rPr lang="en-SG" dirty="0"/>
              <a:t>1080p HD </a:t>
            </a:r>
            <a:r>
              <a:rPr lang="en-SG" dirty="0" smtClean="0"/>
              <a:t>support</a:t>
            </a:r>
          </a:p>
          <a:p>
            <a:pPr lvl="1"/>
            <a:r>
              <a:rPr lang="en-SG" dirty="0" smtClean="0"/>
              <a:t>smartphones</a:t>
            </a:r>
            <a:r>
              <a:rPr lang="en-SG"/>
              <a:t> </a:t>
            </a:r>
            <a:r>
              <a:rPr lang="en-SG" smtClean="0"/>
              <a:t>YouTube </a:t>
            </a:r>
            <a:r>
              <a:rPr lang="en-SG" dirty="0"/>
              <a:t>videos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142" y="1219945"/>
            <a:ext cx="7275519" cy="47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365125"/>
            <a:ext cx="10134600" cy="63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76" y="202098"/>
            <a:ext cx="6509329" cy="625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05" y="2612571"/>
            <a:ext cx="5471195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184" y="365125"/>
            <a:ext cx="9100487" cy="5957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5168"/>
            <a:ext cx="279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Real time analytics</a:t>
            </a:r>
          </a:p>
          <a:p>
            <a:r>
              <a:rPr lang="en-SG" dirty="0" smtClean="0"/>
              <a:t>30/09/2014 1813hrs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399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822" y="365125"/>
            <a:ext cx="7782356" cy="63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72" y="365125"/>
            <a:ext cx="6567055" cy="6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611" y="365125"/>
            <a:ext cx="6682777" cy="63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669" y="327309"/>
            <a:ext cx="5918662" cy="6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/>
            </a:r>
            <a:br>
              <a:rPr lang="en-SG" dirty="0"/>
            </a:br>
            <a:r>
              <a:rPr lang="en-US" i="1" dirty="0"/>
              <a:t>Interactions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G" dirty="0" smtClean="0"/>
              <a:t>Keyboard</a:t>
            </a:r>
          </a:p>
          <a:p>
            <a:r>
              <a:rPr lang="en-SG" dirty="0" smtClean="0"/>
              <a:t>Pen/touch</a:t>
            </a:r>
          </a:p>
          <a:p>
            <a:r>
              <a:rPr lang="en-SG" dirty="0" smtClean="0"/>
              <a:t>Hands free speech</a:t>
            </a:r>
            <a:endParaRPr lang="en-SG" dirty="0"/>
          </a:p>
          <a:p>
            <a:r>
              <a:rPr lang="en-GB" b="1" dirty="0">
                <a:hlinkClick r:id="rId2" tooltip="Touch user interface"/>
              </a:rPr>
              <a:t>Touch user interface</a:t>
            </a:r>
            <a:r>
              <a:rPr lang="en-GB" dirty="0"/>
              <a:t> are graphical user interfaces using a </a:t>
            </a:r>
            <a:r>
              <a:rPr lang="en-GB" dirty="0">
                <a:hlinkClick r:id="rId3" tooltip="Touchpad"/>
              </a:rPr>
              <a:t>touchpad</a:t>
            </a:r>
            <a:r>
              <a:rPr lang="en-GB" dirty="0"/>
              <a:t> or touchscreen display as a combined input and output device. They supplement or replace other forms of output with </a:t>
            </a:r>
            <a:r>
              <a:rPr lang="en-GB" dirty="0">
                <a:hlinkClick r:id="rId4" tooltip="Haptic communication"/>
              </a:rPr>
              <a:t>haptic</a:t>
            </a:r>
            <a:r>
              <a:rPr lang="en-GB" dirty="0"/>
              <a:t> feedback methods. Used in computerized </a:t>
            </a:r>
            <a:r>
              <a:rPr lang="en-GB" dirty="0">
                <a:hlinkClick r:id="rId5" tooltip="Simulator"/>
              </a:rPr>
              <a:t>simulators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b="1" dirty="0">
                <a:hlinkClick r:id="rId6" tooltip="Gesture recognition"/>
              </a:rPr>
              <a:t>Gesture interfaces</a:t>
            </a:r>
            <a:r>
              <a:rPr lang="en-GB" dirty="0"/>
              <a:t> are graphical user interfaces which accept input in a form of hand </a:t>
            </a:r>
            <a:r>
              <a:rPr lang="en-GB" dirty="0">
                <a:hlinkClick r:id="rId7" tooltip="Gesture"/>
              </a:rPr>
              <a:t>gestures</a:t>
            </a:r>
            <a:r>
              <a:rPr lang="en-GB" dirty="0"/>
              <a:t>, or </a:t>
            </a:r>
            <a:r>
              <a:rPr lang="en-GB" dirty="0">
                <a:hlinkClick r:id="rId8" tooltip="Mouse gesture"/>
              </a:rPr>
              <a:t>mouse gestures</a:t>
            </a:r>
            <a:r>
              <a:rPr lang="en-GB" dirty="0"/>
              <a:t> sketched with a computer mouse or a </a:t>
            </a:r>
            <a:r>
              <a:rPr lang="en-GB" dirty="0">
                <a:hlinkClick r:id="rId9" tooltip="Stylus (computing)"/>
              </a:rPr>
              <a:t>stylus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21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Text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b="1" dirty="0" smtClean="0"/>
              <a:t>Blogs</a:t>
            </a:r>
          </a:p>
          <a:p>
            <a:pPr marL="0" indent="0">
              <a:buNone/>
            </a:pPr>
            <a:r>
              <a:rPr lang="en-SG" dirty="0" smtClean="0"/>
              <a:t>discussion </a:t>
            </a:r>
            <a:r>
              <a:rPr lang="en-SG" dirty="0"/>
              <a:t>or informational site published on the World Wide Web and consisting of discrete entries ("posts") typically displayed in reverse chronological order (the most recent post appears first</a:t>
            </a:r>
            <a:r>
              <a:rPr lang="en-SG" dirty="0" smtClean="0"/>
              <a:t>)</a:t>
            </a:r>
          </a:p>
          <a:p>
            <a:pPr marL="0" indent="0">
              <a:buNone/>
            </a:pPr>
            <a:endParaRPr lang="en-SG" dirty="0" smtClean="0"/>
          </a:p>
          <a:p>
            <a:pPr marL="0" indent="0">
              <a:buNone/>
            </a:pPr>
            <a:r>
              <a:rPr lang="en-SG" b="1" dirty="0" smtClean="0"/>
              <a:t>Twitter</a:t>
            </a:r>
          </a:p>
          <a:p>
            <a:pPr marL="0" indent="0">
              <a:buNone/>
            </a:pPr>
            <a:r>
              <a:rPr lang="en-SG" dirty="0"/>
              <a:t>online social networking service that enables users to send and read short 140-character messages called "tweets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8215822" y="6311900"/>
            <a:ext cx="333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smtClean="0"/>
              <a:t>http://en.wikipedia.org/wiki/Blog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71081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Learning Management Systems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88" y="2527640"/>
            <a:ext cx="4912526" cy="3307103"/>
          </a:xfrm>
        </p:spPr>
        <p:txBody>
          <a:bodyPr>
            <a:normAutofit/>
          </a:bodyPr>
          <a:lstStyle/>
          <a:p>
            <a:r>
              <a:rPr lang="en-SG" dirty="0" smtClean="0"/>
              <a:t>Hosted vs Cloud based</a:t>
            </a:r>
          </a:p>
          <a:p>
            <a:r>
              <a:rPr lang="en-SG" dirty="0" smtClean="0"/>
              <a:t>SCORM vs Tin Can API</a:t>
            </a:r>
          </a:p>
          <a:p>
            <a:endParaRPr lang="en-SG" dirty="0"/>
          </a:p>
          <a:p>
            <a:r>
              <a:rPr lang="en-SG" dirty="0" smtClean="0"/>
              <a:t>Free Moodle hosted service</a:t>
            </a:r>
          </a:p>
          <a:p>
            <a:r>
              <a:rPr lang="en-GB" dirty="0">
                <a:hlinkClick r:id="rId2"/>
              </a:rPr>
              <a:t>Articulate Online</a:t>
            </a:r>
            <a:r>
              <a:rPr lang="en-GB" dirty="0"/>
              <a:t> is an easy way to host your Articulate content and track users results</a:t>
            </a:r>
            <a:endParaRPr lang="en-SG" dirty="0" smtClean="0"/>
          </a:p>
          <a:p>
            <a:endParaRPr lang="en-SG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788" y="1690688"/>
            <a:ext cx="6604574" cy="44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58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75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496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925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Blog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It is a form of a website</a:t>
            </a:r>
          </a:p>
          <a:p>
            <a:r>
              <a:rPr lang="en-SG" dirty="0"/>
              <a:t>It is updated so often</a:t>
            </a:r>
          </a:p>
          <a:p>
            <a:r>
              <a:rPr lang="en-SG" dirty="0"/>
              <a:t>Its articles appear in reverse-chronological  order</a:t>
            </a:r>
          </a:p>
          <a:p>
            <a:r>
              <a:rPr lang="en-SG" dirty="0"/>
              <a:t>It is frequently crawled by search engines</a:t>
            </a:r>
          </a:p>
          <a:p>
            <a:r>
              <a:rPr lang="en-SG" dirty="0"/>
              <a:t>It covers a wide variety of articles</a:t>
            </a:r>
          </a:p>
          <a:p>
            <a:r>
              <a:rPr lang="en-SG" dirty="0"/>
              <a:t>It is easily set up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3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Blog platform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495"/>
            <a:ext cx="4163008" cy="4351338"/>
          </a:xfrm>
        </p:spPr>
        <p:txBody>
          <a:bodyPr/>
          <a:lstStyle/>
          <a:p>
            <a:r>
              <a:rPr lang="en-SG" dirty="0" smtClean="0">
                <a:hlinkClick r:id="rId2"/>
              </a:rPr>
              <a:t>https://www.blogger.com</a:t>
            </a:r>
            <a:endParaRPr lang="en-SG" dirty="0" smtClean="0"/>
          </a:p>
          <a:p>
            <a:r>
              <a:rPr lang="en-SG" dirty="0" smtClean="0">
                <a:hlinkClick r:id="rId3"/>
              </a:rPr>
              <a:t>http://edublogs.org/</a:t>
            </a:r>
            <a:endParaRPr lang="en-SG" dirty="0" smtClean="0"/>
          </a:p>
          <a:p>
            <a:r>
              <a:rPr lang="en-SG" dirty="0" smtClean="0">
                <a:hlinkClick r:id="rId4"/>
              </a:rPr>
              <a:t>https://wordpress.com/</a:t>
            </a:r>
            <a:endParaRPr lang="en-SG" dirty="0" smtClean="0"/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82" y="223935"/>
            <a:ext cx="7247118" cy="6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5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Twitter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Pointless babble – 40%</a:t>
            </a:r>
          </a:p>
          <a:p>
            <a:r>
              <a:rPr lang="en-SG" dirty="0"/>
              <a:t>Conversational – 38%</a:t>
            </a:r>
          </a:p>
          <a:p>
            <a:r>
              <a:rPr lang="en-SG" dirty="0"/>
              <a:t>Pass-along value – 9%</a:t>
            </a:r>
          </a:p>
          <a:p>
            <a:r>
              <a:rPr lang="en-SG" dirty="0"/>
              <a:t>Self-promotion – 6%</a:t>
            </a:r>
          </a:p>
          <a:p>
            <a:r>
              <a:rPr lang="en-SG" dirty="0"/>
              <a:t>Spam – 4%</a:t>
            </a:r>
          </a:p>
          <a:p>
            <a:r>
              <a:rPr lang="en-SG" dirty="0"/>
              <a:t>News – 4%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96" y="1345066"/>
            <a:ext cx="6006745" cy="44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How might we use Twitter </a:t>
            </a:r>
            <a:r>
              <a:rPr lang="en-SG" b="1" dirty="0" smtClean="0"/>
              <a:t>for education?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49" y="1362269"/>
            <a:ext cx="10515600" cy="5184026"/>
          </a:xfrm>
        </p:spPr>
        <p:txBody>
          <a:bodyPr>
            <a:normAutofit fontScale="85000" lnSpcReduction="20000"/>
          </a:bodyPr>
          <a:lstStyle/>
          <a:p>
            <a:r>
              <a:rPr lang="en-SG" dirty="0" smtClean="0"/>
              <a:t> </a:t>
            </a:r>
            <a:r>
              <a:rPr lang="en-SG" b="1" dirty="0"/>
              <a:t>Project brainstorming</a:t>
            </a:r>
          </a:p>
          <a:p>
            <a:r>
              <a:rPr lang="en-SG" b="1" dirty="0"/>
              <a:t>Sharing online resources (internet sites)</a:t>
            </a:r>
          </a:p>
          <a:p>
            <a:r>
              <a:rPr lang="en-SG" b="1" dirty="0"/>
              <a:t>Connecting to others around the world</a:t>
            </a:r>
          </a:p>
          <a:p>
            <a:r>
              <a:rPr lang="en-SG" b="1" dirty="0"/>
              <a:t>Publishing or sharing links to published work.</a:t>
            </a:r>
          </a:p>
          <a:p>
            <a:r>
              <a:rPr lang="en-SG" b="1" dirty="0"/>
              <a:t>Publicity for important events, blog posts, websites, podcasts, videos, live meetings/discussions, etc.</a:t>
            </a:r>
          </a:p>
          <a:p>
            <a:r>
              <a:rPr lang="en-SG" b="1" dirty="0"/>
              <a:t>Twitter can serve as a resource to get help.</a:t>
            </a:r>
          </a:p>
          <a:p>
            <a:r>
              <a:rPr lang="en-SG" b="1" dirty="0"/>
              <a:t>Twitter can serve as your support group when struggling with a difficult task.</a:t>
            </a:r>
          </a:p>
          <a:p>
            <a:r>
              <a:rPr lang="en-SG" b="1" dirty="0"/>
              <a:t>Twitter provides a way to virtually attend </a:t>
            </a:r>
            <a:r>
              <a:rPr lang="en-SG" b="1" dirty="0" smtClean="0"/>
              <a:t>conferences, </a:t>
            </a:r>
            <a:r>
              <a:rPr lang="en-SG" b="1" dirty="0"/>
              <a:t>workshops, conventions, etc. (via #hashtags).</a:t>
            </a:r>
          </a:p>
          <a:p>
            <a:r>
              <a:rPr lang="en-SG" b="1" dirty="0"/>
              <a:t>Back channel during lecture (using event </a:t>
            </a:r>
            <a:r>
              <a:rPr lang="en-SG" b="1" dirty="0" smtClean="0"/>
              <a:t>specific </a:t>
            </a:r>
            <a:r>
              <a:rPr lang="en-SG" b="1" dirty="0"/>
              <a:t>hashtags </a:t>
            </a:r>
            <a:r>
              <a:rPr lang="en-SG" b="1" dirty="0" err="1"/>
              <a:t>ie</a:t>
            </a:r>
            <a:r>
              <a:rPr lang="en-SG" b="1" dirty="0"/>
              <a:t>. #</a:t>
            </a:r>
            <a:r>
              <a:rPr lang="en-SG" b="1" dirty="0" err="1"/>
              <a:t>newtonfirstlaw</a:t>
            </a:r>
            <a:r>
              <a:rPr lang="en-SG" b="1" dirty="0"/>
              <a:t>) -- students can go back to Twitter to review, reflect, study key points shared</a:t>
            </a:r>
          </a:p>
          <a:p>
            <a:r>
              <a:rPr lang="en-SG" b="1" dirty="0"/>
              <a:t>Back channel during videos/slideshows</a:t>
            </a:r>
          </a:p>
          <a:p>
            <a:r>
              <a:rPr lang="en-SG" b="1" dirty="0"/>
              <a:t>Back channel during student presentations</a:t>
            </a:r>
          </a:p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4926564" y="6176963"/>
            <a:ext cx="6987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/>
              <a:t>http://twitterforeducation.wikispaces.com/Educational+Uses+of+Twitter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277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977" y="365125"/>
            <a:ext cx="7039717" cy="62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FACEBOOK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81669" cy="4351338"/>
          </a:xfrm>
        </p:spPr>
        <p:txBody>
          <a:bodyPr/>
          <a:lstStyle/>
          <a:p>
            <a:r>
              <a:rPr lang="en-SG" dirty="0"/>
              <a:t>exchange messages, post status updates and photos, and receive notifications when others update their profiles</a:t>
            </a:r>
            <a:r>
              <a:rPr lang="en-SG" dirty="0" smtClean="0"/>
              <a:t>.</a:t>
            </a:r>
          </a:p>
          <a:p>
            <a:r>
              <a:rPr lang="en-SG" dirty="0"/>
              <a:t> common-interest user groups,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69" y="593983"/>
            <a:ext cx="6990069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8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Advantageous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Relaxed, friendly and inviting atmosphere which encourages students participation and engagement</a:t>
            </a:r>
          </a:p>
          <a:p>
            <a:r>
              <a:rPr lang="en-SG" dirty="0"/>
              <a:t>Students feel comfortable learning through Facebook because most of them use it everyday</a:t>
            </a:r>
          </a:p>
          <a:p>
            <a:r>
              <a:rPr lang="en-SG" dirty="0"/>
              <a:t>Facebook can promote collaboration and social interchange between participants</a:t>
            </a:r>
          </a:p>
          <a:p>
            <a:r>
              <a:rPr lang="en-SG" dirty="0"/>
              <a:t>Students get engaged about their learning outside the classroom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9714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265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Deploying mobile learning assets</vt:lpstr>
      <vt:lpstr>Text</vt:lpstr>
      <vt:lpstr>Blog</vt:lpstr>
      <vt:lpstr>Blog platform</vt:lpstr>
      <vt:lpstr>Twitter</vt:lpstr>
      <vt:lpstr>How might we use Twitter for education?</vt:lpstr>
      <vt:lpstr>PowerPoint Presentation</vt:lpstr>
      <vt:lpstr>FACEBOOK</vt:lpstr>
      <vt:lpstr>Advantageous</vt:lpstr>
      <vt:lpstr>Voice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Interactions </vt:lpstr>
      <vt:lpstr>Learning Management Systems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mobile learning assets</dc:title>
  <dc:creator>Vaikunthan Rajaratnam</dc:creator>
  <cp:lastModifiedBy>Vaikunthan Rajaratnam</cp:lastModifiedBy>
  <cp:revision>24</cp:revision>
  <dcterms:created xsi:type="dcterms:W3CDTF">2014-09-30T08:53:34Z</dcterms:created>
  <dcterms:modified xsi:type="dcterms:W3CDTF">2014-10-07T15:03:09Z</dcterms:modified>
</cp:coreProperties>
</file>