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1" r:id="rId20"/>
    <p:sldId id="262" r:id="rId21"/>
    <p:sldId id="267" r:id="rId22"/>
    <p:sldId id="263" r:id="rId23"/>
    <p:sldId id="264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58" autoAdjust="0"/>
    <p:restoredTop sz="94660"/>
  </p:normalViewPr>
  <p:slideViewPr>
    <p:cSldViewPr snapToGrid="0">
      <p:cViewPr varScale="1">
        <p:scale>
          <a:sx n="70" d="100"/>
          <a:sy n="70" d="100"/>
        </p:scale>
        <p:origin x="3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4CBB-91E0-4C87-835D-1C794B1EE9FF}" type="datetimeFigureOut">
              <a:rPr lang="en-SG" smtClean="0"/>
              <a:t>5/10/2014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C2AC-425F-4421-8AC4-A5210D88D1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7739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4CBB-91E0-4C87-835D-1C794B1EE9FF}" type="datetimeFigureOut">
              <a:rPr lang="en-SG" smtClean="0"/>
              <a:t>5/10/2014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C2AC-425F-4421-8AC4-A5210D88D1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15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4CBB-91E0-4C87-835D-1C794B1EE9FF}" type="datetimeFigureOut">
              <a:rPr lang="en-SG" smtClean="0"/>
              <a:t>5/10/2014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C2AC-425F-4421-8AC4-A5210D88D1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290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4CBB-91E0-4C87-835D-1C794B1EE9FF}" type="datetimeFigureOut">
              <a:rPr lang="en-SG" smtClean="0"/>
              <a:t>5/10/2014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C2AC-425F-4421-8AC4-A5210D88D1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6980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4CBB-91E0-4C87-835D-1C794B1EE9FF}" type="datetimeFigureOut">
              <a:rPr lang="en-SG" smtClean="0"/>
              <a:t>5/10/2014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C2AC-425F-4421-8AC4-A5210D88D1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9154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4CBB-91E0-4C87-835D-1C794B1EE9FF}" type="datetimeFigureOut">
              <a:rPr lang="en-SG" smtClean="0"/>
              <a:t>5/10/2014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C2AC-425F-4421-8AC4-A5210D88D1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134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4CBB-91E0-4C87-835D-1C794B1EE9FF}" type="datetimeFigureOut">
              <a:rPr lang="en-SG" smtClean="0"/>
              <a:t>5/10/2014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C2AC-425F-4421-8AC4-A5210D88D1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4814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4CBB-91E0-4C87-835D-1C794B1EE9FF}" type="datetimeFigureOut">
              <a:rPr lang="en-SG" smtClean="0"/>
              <a:t>5/10/2014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C2AC-425F-4421-8AC4-A5210D88D1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4205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4CBB-91E0-4C87-835D-1C794B1EE9FF}" type="datetimeFigureOut">
              <a:rPr lang="en-SG" smtClean="0"/>
              <a:t>5/10/2014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C2AC-425F-4421-8AC4-A5210D88D1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436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4CBB-91E0-4C87-835D-1C794B1EE9FF}" type="datetimeFigureOut">
              <a:rPr lang="en-SG" smtClean="0"/>
              <a:t>5/10/2014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C2AC-425F-4421-8AC4-A5210D88D1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680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4CBB-91E0-4C87-835D-1C794B1EE9FF}" type="datetimeFigureOut">
              <a:rPr lang="en-SG" smtClean="0"/>
              <a:t>5/10/2014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C2AC-425F-4421-8AC4-A5210D88D1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066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4CBB-91E0-4C87-835D-1C794B1EE9FF}" type="datetimeFigureOut">
              <a:rPr lang="en-SG" smtClean="0"/>
              <a:t>5/10/2014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7C2AC-425F-4421-8AC4-A5210D88D1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03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jp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SG" i="1" dirty="0"/>
              <a:t>Introducing storyboards and wireframes</a:t>
            </a:r>
            <a:r>
              <a:rPr lang="en-SG" dirty="0"/>
              <a:t/>
            </a:r>
            <a:br>
              <a:rPr lang="en-SG" dirty="0"/>
            </a:b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1026" name="Picture 2" descr="http://images.sixrevisions.com/2010/10/28-02_iphone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668361"/>
            <a:ext cx="5238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K 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51" y="1310979"/>
            <a:ext cx="10515600" cy="4351338"/>
          </a:xfrm>
        </p:spPr>
        <p:txBody>
          <a:bodyPr/>
          <a:lstStyle/>
          <a:p>
            <a:r>
              <a:rPr lang="en-US" dirty="0" smtClean="0"/>
              <a:t>Will hold but not stable and also produce stiffness with the disadvantageous of surgery (scar, infection, bleeding and re surgery for removal)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732" y="2491222"/>
            <a:ext cx="2916838" cy="32886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6351" y="5712808"/>
            <a:ext cx="1686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 action="ppaction://hlinksldjump"/>
              </a:rPr>
              <a:t>Reference 2</a:t>
            </a:r>
            <a:endParaRPr lang="en-SG" dirty="0"/>
          </a:p>
        </p:txBody>
      </p:sp>
      <p:sp>
        <p:nvSpPr>
          <p:cNvPr id="6" name="Rectangle 5"/>
          <p:cNvSpPr/>
          <p:nvPr/>
        </p:nvSpPr>
        <p:spPr>
          <a:xfrm>
            <a:off x="889308" y="3215495"/>
            <a:ext cx="35673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SG" dirty="0">
                <a:solidFill>
                  <a:srgbClr val="000000"/>
                </a:solidFill>
                <a:latin typeface="Verdana" panose="020B0604030504040204" pitchFamily="34" charset="0"/>
              </a:rPr>
              <a:t>less stable fixation</a:t>
            </a:r>
            <a:br>
              <a:rPr lang="en-SG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SG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SG" dirty="0">
                <a:solidFill>
                  <a:srgbClr val="000000"/>
                </a:solidFill>
                <a:latin typeface="Verdana" panose="020B0604030504040204" pitchFamily="34" charset="0"/>
              </a:rPr>
              <a:t>no compression possible</a:t>
            </a:r>
            <a:br>
              <a:rPr lang="en-SG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SG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SG" dirty="0">
                <a:solidFill>
                  <a:srgbClr val="000000"/>
                </a:solidFill>
                <a:latin typeface="Verdana" panose="020B0604030504040204" pitchFamily="34" charset="0"/>
              </a:rPr>
              <a:t>no early mobility</a:t>
            </a:r>
            <a:br>
              <a:rPr lang="en-SG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SG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SG" dirty="0">
                <a:solidFill>
                  <a:srgbClr val="000000"/>
                </a:solidFill>
                <a:latin typeface="Verdana" panose="020B0604030504040204" pitchFamily="34" charset="0"/>
              </a:rPr>
              <a:t>may separate the fragments</a:t>
            </a:r>
            <a:br>
              <a:rPr lang="en-SG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SG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SG" dirty="0">
                <a:solidFill>
                  <a:srgbClr val="000000"/>
                </a:solidFill>
                <a:latin typeface="Verdana" panose="020B0604030504040204" pitchFamily="34" charset="0"/>
              </a:rPr>
              <a:t>may irritate the skin</a:t>
            </a:r>
            <a:endParaRPr lang="en-SG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-157729"/>
            <a:ext cx="65" cy="3154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5945" y="3353993"/>
            <a:ext cx="3105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SG" dirty="0"/>
              <a:t>technically easy</a:t>
            </a:r>
            <a:br>
              <a:rPr lang="en-SG" dirty="0"/>
            </a:br>
            <a:endParaRPr lang="en-SG" dirty="0"/>
          </a:p>
          <a:p>
            <a:pPr fontAlgn="base"/>
            <a:r>
              <a:rPr lang="en-SG" dirty="0"/>
              <a:t>minimal soft-tissue lesion</a:t>
            </a:r>
            <a:br>
              <a:rPr lang="en-SG" dirty="0"/>
            </a:br>
            <a:endParaRPr lang="en-SG" dirty="0"/>
          </a:p>
          <a:p>
            <a:pPr fontAlgn="base"/>
            <a:r>
              <a:rPr lang="en-SG" dirty="0"/>
              <a:t>affordable cost</a:t>
            </a:r>
            <a:br>
              <a:rPr lang="en-SG" dirty="0"/>
            </a:br>
            <a:endParaRPr lang="en-SG" dirty="0"/>
          </a:p>
          <a:p>
            <a:pPr fontAlgn="base"/>
            <a:r>
              <a:rPr lang="en-SG" dirty="0"/>
              <a:t>universal availability</a:t>
            </a:r>
          </a:p>
          <a:p>
            <a:endParaRPr lang="en-SG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999705" y="608214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hlinkClick r:id="" action="ppaction://hlinkshowjump?jump=firstslide"/>
              </a:rPr>
              <a:t>Beginning</a:t>
            </a:r>
            <a:r>
              <a:rPr lang="en-US" dirty="0" smtClean="0"/>
              <a:t>	 </a:t>
            </a:r>
            <a:r>
              <a:rPr lang="en-US" dirty="0" smtClean="0">
                <a:hlinkClick r:id="" action="ppaction://hlinkshowjump?jump=previousslide"/>
              </a:rPr>
              <a:t>Previous</a:t>
            </a:r>
            <a:r>
              <a:rPr lang="en-US" dirty="0" smtClean="0"/>
              <a:t> 	</a:t>
            </a:r>
            <a:r>
              <a:rPr lang="en-US" dirty="0" smtClean="0">
                <a:hlinkClick r:id="" action="ppaction://hlinkshowjump?jump=nextslide"/>
              </a:rPr>
              <a:t>Next </a:t>
            </a:r>
            <a:r>
              <a:rPr lang="en-US" dirty="0" smtClean="0"/>
              <a:t>	</a:t>
            </a:r>
            <a:r>
              <a:rPr lang="en-US" dirty="0" smtClean="0">
                <a:hlinkClick r:id="" action="ppaction://hlinkshowjump?jump=lastslide"/>
              </a:rPr>
              <a:t>Last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 screw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008140"/>
            <a:ext cx="62689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SG" dirty="0">
                <a:solidFill>
                  <a:srgbClr val="000000"/>
                </a:solidFill>
                <a:latin typeface="Verdana" panose="020B0604030504040204" pitchFamily="34" charset="0"/>
              </a:rPr>
              <a:t>These fractures are rare, but difficult to treat. There is an increased risk of joint stiffness resulting from these fractures</a:t>
            </a:r>
            <a:r>
              <a:rPr lang="en-SG" dirty="0" smtClean="0">
                <a:solidFill>
                  <a:srgbClr val="000000"/>
                </a:solidFill>
                <a:latin typeface="Verdana" panose="020B0604030504040204" pitchFamily="34" charset="0"/>
              </a:rPr>
              <a:t>. It </a:t>
            </a:r>
            <a:r>
              <a:rPr lang="en-SG" dirty="0">
                <a:solidFill>
                  <a:srgbClr val="000000"/>
                </a:solidFill>
                <a:latin typeface="Verdana" panose="020B0604030504040204" pitchFamily="34" charset="0"/>
              </a:rPr>
              <a:t>is wise to use magnifying loupes in these procedures. Gentle and precise handling throughout the procedure is mandatory.</a:t>
            </a:r>
            <a:endParaRPr lang="en-SG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2052" name="Picture 4" descr="Screw length needs to be adequate for the screw just to penetrate the opposite cortex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195" y="2825578"/>
            <a:ext cx="4158967" cy="308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3765771"/>
            <a:ext cx="6381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 articular fractures should be reduced </a:t>
            </a:r>
            <a:r>
              <a:rPr lang="en-SG" dirty="0" smtClean="0"/>
              <a:t>anatomically </a:t>
            </a:r>
          </a:p>
          <a:p>
            <a:r>
              <a:rPr lang="en-SG" dirty="0" smtClean="0"/>
              <a:t>the </a:t>
            </a:r>
            <a:r>
              <a:rPr lang="en-SG" dirty="0"/>
              <a:t>articular cartilage may be damaged, </a:t>
            </a:r>
            <a:endParaRPr lang="en-SG" dirty="0" smtClean="0"/>
          </a:p>
          <a:p>
            <a:r>
              <a:rPr lang="en-SG" dirty="0" smtClean="0"/>
              <a:t>leading </a:t>
            </a:r>
            <a:r>
              <a:rPr lang="en-SG" dirty="0"/>
              <a:t>to painful degenerative joint disease </a:t>
            </a:r>
            <a:r>
              <a:rPr lang="en-SG" dirty="0" smtClean="0"/>
              <a:t>and digital </a:t>
            </a:r>
            <a:r>
              <a:rPr lang="en-SG" dirty="0"/>
              <a:t>deformity</a:t>
            </a:r>
            <a:r>
              <a:rPr lang="en-SG" dirty="0" smtClean="0"/>
              <a:t>.</a:t>
            </a:r>
          </a:p>
          <a:p>
            <a:r>
              <a:rPr lang="en-SG" dirty="0" smtClean="0"/>
              <a:t> </a:t>
            </a:r>
            <a:r>
              <a:rPr lang="en-SG" dirty="0"/>
              <a:t>can well be dealt with by arthrodesis, </a:t>
            </a:r>
            <a:r>
              <a:rPr lang="en-SG" dirty="0" smtClean="0"/>
              <a:t> .</a:t>
            </a:r>
            <a:endParaRPr lang="en-SG" dirty="0"/>
          </a:p>
        </p:txBody>
      </p:sp>
      <p:sp>
        <p:nvSpPr>
          <p:cNvPr id="7" name="Rectangle 6"/>
          <p:cNvSpPr/>
          <p:nvPr/>
        </p:nvSpPr>
        <p:spPr>
          <a:xfrm>
            <a:off x="941552" y="5460312"/>
            <a:ext cx="129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 action="ppaction://hlinksldjump"/>
              </a:rPr>
              <a:t>Reference 3</a:t>
            </a:r>
            <a:endParaRPr lang="en-SG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947057" y="607836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hlinkClick r:id="" action="ppaction://hlinkshowjump?jump=firstslide"/>
              </a:rPr>
              <a:t>Beginning</a:t>
            </a:r>
            <a:r>
              <a:rPr lang="en-US" dirty="0" smtClean="0"/>
              <a:t>	 </a:t>
            </a:r>
            <a:r>
              <a:rPr lang="en-US" dirty="0" smtClean="0">
                <a:hlinkClick r:id="" action="ppaction://hlinkshowjump?jump=previousslide"/>
              </a:rPr>
              <a:t>Previous</a:t>
            </a:r>
            <a:r>
              <a:rPr lang="en-US" dirty="0" smtClean="0"/>
              <a:t> 	</a:t>
            </a:r>
            <a:r>
              <a:rPr lang="en-US" dirty="0" smtClean="0">
                <a:hlinkClick r:id="" action="ppaction://hlinkshowjump?jump=nextslide"/>
              </a:rPr>
              <a:t>Next </a:t>
            </a:r>
            <a:r>
              <a:rPr lang="en-US" dirty="0" smtClean="0"/>
              <a:t>	</a:t>
            </a:r>
            <a:r>
              <a:rPr lang="en-US" dirty="0" smtClean="0">
                <a:hlinkClick r:id="" action="ppaction://hlinkshowjump?jump=lastslide"/>
              </a:rPr>
              <a:t>Last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60496" y="2006248"/>
            <a:ext cx="3105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i="1" u="sng" dirty="0" smtClean="0">
                <a:solidFill>
                  <a:srgbClr val="FF0000"/>
                </a:solidFill>
              </a:rPr>
              <a:t>Ideal Choice for the patient</a:t>
            </a:r>
          </a:p>
          <a:p>
            <a:r>
              <a:rPr lang="en-SG" b="1" i="1" u="sng" dirty="0" smtClean="0">
                <a:solidFill>
                  <a:srgbClr val="FF0000"/>
                </a:solidFill>
              </a:rPr>
              <a:t>Violinist need non dominant mobile painless finger playing action</a:t>
            </a:r>
            <a:endParaRPr lang="en-SG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</a:t>
            </a:r>
          </a:p>
        </p:txBody>
      </p:sp>
      <p:pic>
        <p:nvPicPr>
          <p:cNvPr id="4098" name="Picture 2" descr="http://a248.e.akamai.net/7/248/432/20120426191618/www.msdlatinamerica.com/ebooks/HandSurgery/files/0511f9d30e4376f8d3ae69c416f2d769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606" y="1690688"/>
            <a:ext cx="179436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63973" y="6042026"/>
            <a:ext cx="129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>
                <a:hlinkClick r:id="rId3" action="ppaction://hlinksldjump"/>
              </a:rPr>
              <a:t>Reference 4</a:t>
            </a:r>
            <a:endParaRPr lang="en-SG" dirty="0"/>
          </a:p>
        </p:txBody>
      </p:sp>
      <p:sp>
        <p:nvSpPr>
          <p:cNvPr id="5" name="Rectangle 4"/>
          <p:cNvSpPr/>
          <p:nvPr/>
        </p:nvSpPr>
        <p:spPr>
          <a:xfrm>
            <a:off x="838200" y="251734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low </a:t>
            </a:r>
            <a:r>
              <a:rPr lang="en-SG" dirty="0">
                <a:solidFill>
                  <a:srgbClr val="000000"/>
                </a:solidFill>
                <a:latin typeface="Times New Roman" panose="02020603050405020304" pitchFamily="18" charset="0"/>
              </a:rPr>
              <a:t>incidence of </a:t>
            </a:r>
            <a:r>
              <a:rPr lang="en-S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malunion</a:t>
            </a:r>
            <a:r>
              <a:rPr lang="en-SG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en-SG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stable </a:t>
            </a:r>
            <a:r>
              <a:rPr lang="en-SG" dirty="0">
                <a:solidFill>
                  <a:srgbClr val="000000"/>
                </a:solidFill>
                <a:latin typeface="Times New Roman" panose="02020603050405020304" pitchFamily="18" charset="0"/>
              </a:rPr>
              <a:t>internal </a:t>
            </a:r>
            <a:r>
              <a:rPr lang="en-S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fixation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no </a:t>
            </a:r>
            <a:r>
              <a:rPr lang="en-SG" dirty="0">
                <a:solidFill>
                  <a:srgbClr val="000000"/>
                </a:solidFill>
                <a:latin typeface="Times New Roman" panose="02020603050405020304" pitchFamily="18" charset="0"/>
              </a:rPr>
              <a:t>need for external immobilization, </a:t>
            </a:r>
            <a:r>
              <a:rPr lang="en-S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immediate </a:t>
            </a:r>
            <a:r>
              <a:rPr lang="en-SG" dirty="0">
                <a:solidFill>
                  <a:srgbClr val="000000"/>
                </a:solidFill>
                <a:latin typeface="Times New Roman" panose="02020603050405020304" pitchFamily="18" charset="0"/>
              </a:rPr>
              <a:t>movement of </a:t>
            </a:r>
            <a:r>
              <a:rPr lang="en-S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joints</a:t>
            </a:r>
            <a:r>
              <a:rPr lang="en-SG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SG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Meticulous </a:t>
            </a:r>
            <a:r>
              <a:rPr lang="en-SG" dirty="0">
                <a:solidFill>
                  <a:srgbClr val="000000"/>
                </a:solidFill>
                <a:latin typeface="Times New Roman" panose="02020603050405020304" pitchFamily="18" charset="0"/>
              </a:rPr>
              <a:t>surgical technique </a:t>
            </a:r>
            <a:r>
              <a:rPr lang="en-S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Need training program</a:t>
            </a:r>
            <a:endParaRPr lang="en-SG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98776" y="589747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hlinkClick r:id="" action="ppaction://hlinkshowjump?jump=firstslide"/>
              </a:rPr>
              <a:t>Beginning</a:t>
            </a:r>
            <a:r>
              <a:rPr lang="en-US" dirty="0" smtClean="0"/>
              <a:t>	 </a:t>
            </a:r>
            <a:r>
              <a:rPr lang="en-US" dirty="0" smtClean="0">
                <a:hlinkClick r:id="" action="ppaction://hlinkshowjump?jump=previousslide"/>
              </a:rPr>
              <a:t>Previous</a:t>
            </a:r>
            <a:r>
              <a:rPr lang="en-US" dirty="0" smtClean="0"/>
              <a:t> 	</a:t>
            </a:r>
            <a:r>
              <a:rPr lang="en-US" dirty="0" smtClean="0">
                <a:hlinkClick r:id="" action="ppaction://hlinkshowjump?jump=nextslide"/>
              </a:rPr>
              <a:t>Next </a:t>
            </a:r>
            <a:r>
              <a:rPr lang="en-US" dirty="0" smtClean="0"/>
              <a:t>	</a:t>
            </a:r>
            <a:r>
              <a:rPr lang="en-US" dirty="0" smtClean="0">
                <a:hlinkClick r:id="" action="ppaction://hlinkshowjump?jump=lastslide"/>
              </a:rPr>
              <a:t>Last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Fixator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1131022" y="6176963"/>
            <a:ext cx="129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>
                <a:hlinkClick r:id="rId2" action="ppaction://hlinksldjump"/>
              </a:rPr>
              <a:t>Reference 5</a:t>
            </a:r>
            <a:endParaRPr lang="en-S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8000" y="61769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hlinkClick r:id="" action="ppaction://hlinkshowjump?jump=firstslide"/>
              </a:rPr>
              <a:t>Beginning</a:t>
            </a:r>
            <a:r>
              <a:rPr lang="en-US" dirty="0" smtClean="0"/>
              <a:t>	 </a:t>
            </a:r>
            <a:r>
              <a:rPr lang="en-US" dirty="0" smtClean="0">
                <a:hlinkClick r:id="" action="ppaction://hlinkshowjump?jump=previousslide"/>
              </a:rPr>
              <a:t>Previous</a:t>
            </a:r>
            <a:r>
              <a:rPr lang="en-US" dirty="0" smtClean="0"/>
              <a:t> 	</a:t>
            </a:r>
            <a:r>
              <a:rPr lang="en-US" dirty="0" smtClean="0">
                <a:hlinkClick r:id="" action="ppaction://hlinkshowjump?jump=nextslide"/>
              </a:rPr>
              <a:t>Next </a:t>
            </a:r>
            <a:r>
              <a:rPr lang="en-US" dirty="0" smtClean="0"/>
              <a:t>	</a:t>
            </a:r>
            <a:r>
              <a:rPr lang="en-US" dirty="0" smtClean="0">
                <a:hlinkClick r:id="" action="ppaction://hlinkshowjump?jump=lastslide"/>
              </a:rPr>
              <a:t>Last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31022" y="1954082"/>
            <a:ext cx="34269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dirty="0"/>
              <a:t>External fixation is an adequate alternative treatment for</a:t>
            </a:r>
          </a:p>
          <a:p>
            <a:r>
              <a:rPr lang="en-SG" dirty="0"/>
              <a:t>unstable phalangeal and metacarpal fractures which are</a:t>
            </a:r>
          </a:p>
          <a:p>
            <a:r>
              <a:rPr lang="en-SG" dirty="0"/>
              <a:t>open or accompanied by severe soft-tissue injuries.</a:t>
            </a:r>
          </a:p>
        </p:txBody>
      </p:sp>
      <p:pic>
        <p:nvPicPr>
          <p:cNvPr id="5122" name="Picture 2" descr="http://www.eorthopod.com/sites/default/files/images/adult_hand_fx_ex_fix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08" y="1777078"/>
            <a:ext cx="3435177" cy="343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4460" y="4065522"/>
            <a:ext cx="5261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dirty="0"/>
              <a:t>External fixation provides an adequate basis for bone</a:t>
            </a:r>
          </a:p>
          <a:p>
            <a:r>
              <a:rPr lang="en-SG" dirty="0"/>
              <a:t>healing, but does not guarantee good functional outcomes</a:t>
            </a:r>
            <a:r>
              <a:rPr lang="en-SG" dirty="0" smtClean="0"/>
              <a:t>. These </a:t>
            </a:r>
            <a:r>
              <a:rPr lang="en-SG" dirty="0"/>
              <a:t>seem to depend on the severity of </a:t>
            </a:r>
            <a:r>
              <a:rPr lang="en-SG" dirty="0" smtClean="0"/>
              <a:t>accompanying soft-tissue </a:t>
            </a:r>
            <a:r>
              <a:rPr lang="en-SG" dirty="0"/>
              <a:t>injuries</a:t>
            </a:r>
          </a:p>
        </p:txBody>
      </p:sp>
    </p:spTree>
    <p:extLst>
      <p:ext uri="{BB962C8B-B14F-4D97-AF65-F5344CB8AC3E}">
        <p14:creationId xmlns:p14="http://schemas.microsoft.com/office/powerpoint/2010/main" val="23965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2443" y="241557"/>
            <a:ext cx="5547378" cy="640321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646528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hlinkClick r:id="" action="ppaction://hlinkshowjump?jump=firstslide"/>
              </a:rPr>
              <a:t>Beginning</a:t>
            </a:r>
            <a:r>
              <a:rPr lang="en-US" dirty="0" smtClean="0"/>
              <a:t>	 </a:t>
            </a:r>
            <a:r>
              <a:rPr lang="en-US" dirty="0" smtClean="0">
                <a:hlinkClick r:id="" action="ppaction://hlinkshowjump?jump=previousslide"/>
              </a:rPr>
              <a:t>Previous</a:t>
            </a:r>
            <a:r>
              <a:rPr lang="en-US" dirty="0" smtClean="0"/>
              <a:t> 	</a:t>
            </a:r>
            <a:r>
              <a:rPr lang="en-US" dirty="0" smtClean="0">
                <a:hlinkClick r:id="" action="ppaction://hlinkshowjump?jump=nextslide"/>
              </a:rPr>
              <a:t>Next </a:t>
            </a:r>
            <a:r>
              <a:rPr lang="en-US" dirty="0" smtClean="0"/>
              <a:t>	</a:t>
            </a:r>
            <a:r>
              <a:rPr lang="en-US" dirty="0" smtClean="0">
                <a:hlinkClick r:id="" action="ppaction://hlinkshowjump?jump=lastslide"/>
              </a:rPr>
              <a:t>Last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7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108" y="2042985"/>
            <a:ext cx="10798578" cy="39953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48000" y="61769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hlinkClick r:id="" action="ppaction://hlinkshowjump?jump=firstslide"/>
              </a:rPr>
              <a:t>Beginning</a:t>
            </a:r>
            <a:r>
              <a:rPr lang="en-US" dirty="0" smtClean="0"/>
              <a:t>	 </a:t>
            </a:r>
            <a:r>
              <a:rPr lang="en-US" dirty="0" smtClean="0">
                <a:hlinkClick r:id="" action="ppaction://hlinkshowjump?jump=previousslide"/>
              </a:rPr>
              <a:t>Previous</a:t>
            </a:r>
            <a:r>
              <a:rPr lang="en-US" dirty="0" smtClean="0"/>
              <a:t> 	</a:t>
            </a:r>
            <a:r>
              <a:rPr lang="en-US" dirty="0" smtClean="0">
                <a:hlinkClick r:id="" action="ppaction://hlinkshowjump?jump=nextslide"/>
              </a:rPr>
              <a:t>Next </a:t>
            </a:r>
            <a:r>
              <a:rPr lang="en-US" dirty="0" smtClean="0"/>
              <a:t>	</a:t>
            </a:r>
            <a:r>
              <a:rPr lang="en-US" dirty="0" smtClean="0">
                <a:hlinkClick r:id="" action="ppaction://hlinkshowjump?jump=lastslide"/>
              </a:rPr>
              <a:t>Last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49" y="-107092"/>
            <a:ext cx="4602314" cy="7200899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61769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hlinkClick r:id="" action="ppaction://hlinkshowjump?jump=firstslide"/>
              </a:rPr>
              <a:t>Beginning</a:t>
            </a:r>
            <a:r>
              <a:rPr lang="en-US" dirty="0" smtClean="0"/>
              <a:t>	 </a:t>
            </a:r>
            <a:r>
              <a:rPr lang="en-US" dirty="0" smtClean="0">
                <a:hlinkClick r:id="" action="ppaction://hlinkshowjump?jump=previousslide"/>
              </a:rPr>
              <a:t>Previous</a:t>
            </a:r>
            <a:r>
              <a:rPr lang="en-US" dirty="0" smtClean="0"/>
              <a:t> 	</a:t>
            </a:r>
            <a:r>
              <a:rPr lang="en-US" dirty="0" smtClean="0">
                <a:hlinkClick r:id="" action="ppaction://hlinkshowjump?jump=nextslide"/>
              </a:rPr>
              <a:t>Next </a:t>
            </a:r>
            <a:r>
              <a:rPr lang="en-US" dirty="0" smtClean="0"/>
              <a:t>	</a:t>
            </a:r>
            <a:r>
              <a:rPr lang="en-US" dirty="0" smtClean="0">
                <a:hlinkClick r:id="" action="ppaction://hlinkshowjump?jump=lastslide"/>
              </a:rPr>
              <a:t>Last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Reference 4</a:t>
            </a:r>
            <a:endParaRPr lang="en-S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9533238" cy="475568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517557" y="630053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hlinkClick r:id="" action="ppaction://hlinkshowjump?jump=firstslide"/>
              </a:rPr>
              <a:t>Beginning</a:t>
            </a:r>
            <a:r>
              <a:rPr lang="en-US" dirty="0" smtClean="0"/>
              <a:t>	 </a:t>
            </a:r>
            <a:r>
              <a:rPr lang="en-US" dirty="0" smtClean="0">
                <a:hlinkClick r:id="" action="ppaction://hlinkshowjump?jump=previousslide"/>
              </a:rPr>
              <a:t>Previous</a:t>
            </a:r>
            <a:r>
              <a:rPr lang="en-US" dirty="0" smtClean="0"/>
              <a:t> 	</a:t>
            </a:r>
            <a:r>
              <a:rPr lang="en-US" dirty="0" smtClean="0">
                <a:hlinkClick r:id="" action="ppaction://hlinkshowjump?jump=nextslide"/>
              </a:rPr>
              <a:t>Next </a:t>
            </a:r>
            <a:r>
              <a:rPr lang="en-US" dirty="0" smtClean="0"/>
              <a:t>	</a:t>
            </a:r>
            <a:r>
              <a:rPr lang="en-US" dirty="0" smtClean="0">
                <a:hlinkClick r:id="" action="ppaction://hlinkshowjump?jump=lastslide"/>
              </a:rPr>
              <a:t>Last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Reference 5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8275"/>
            <a:ext cx="10396319" cy="49495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501081" y="63119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hlinkClick r:id="" action="ppaction://hlinkshowjump?jump=firstslide"/>
              </a:rPr>
              <a:t>Beginning</a:t>
            </a:r>
            <a:r>
              <a:rPr lang="en-US" dirty="0" smtClean="0"/>
              <a:t>	 </a:t>
            </a:r>
            <a:r>
              <a:rPr lang="en-US" dirty="0" smtClean="0">
                <a:hlinkClick r:id="" action="ppaction://hlinkshowjump?jump=previousslide"/>
              </a:rPr>
              <a:t>Previous</a:t>
            </a:r>
            <a:r>
              <a:rPr lang="en-US" dirty="0" smtClean="0"/>
              <a:t> 	</a:t>
            </a:r>
            <a:r>
              <a:rPr lang="en-US" dirty="0" smtClean="0">
                <a:hlinkClick r:id="" action="ppaction://hlinkshowjump?jump=nextslide"/>
              </a:rPr>
              <a:t>Next </a:t>
            </a:r>
            <a:r>
              <a:rPr lang="en-US" dirty="0" smtClean="0"/>
              <a:t>	</a:t>
            </a:r>
            <a:r>
              <a:rPr lang="en-US" dirty="0" smtClean="0">
                <a:hlinkClick r:id="" action="ppaction://hlinkshowjump?jump=lastslide"/>
              </a:rPr>
              <a:t>Last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120" y="297979"/>
            <a:ext cx="10868680" cy="60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 smtClean="0"/>
              <a:t>Storyboards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825625"/>
            <a:ext cx="11311466" cy="4351338"/>
          </a:xfrm>
        </p:spPr>
        <p:txBody>
          <a:bodyPr/>
          <a:lstStyle/>
          <a:p>
            <a:r>
              <a:rPr lang="en-SG" dirty="0" smtClean="0"/>
              <a:t> graphic </a:t>
            </a:r>
            <a:r>
              <a:rPr lang="en-SG" dirty="0"/>
              <a:t>organizers </a:t>
            </a:r>
            <a:endParaRPr lang="en-SG" dirty="0" smtClean="0"/>
          </a:p>
          <a:p>
            <a:r>
              <a:rPr lang="en-SG" dirty="0" smtClean="0"/>
              <a:t> illustrations</a:t>
            </a:r>
            <a:r>
              <a:rPr lang="en-SG" dirty="0"/>
              <a:t> or </a:t>
            </a:r>
            <a:r>
              <a:rPr lang="en-SG" dirty="0" smtClean="0"/>
              <a:t>images</a:t>
            </a:r>
            <a:r>
              <a:rPr lang="en-SG" dirty="0"/>
              <a:t> </a:t>
            </a:r>
            <a:endParaRPr lang="en-SG" dirty="0" smtClean="0"/>
          </a:p>
          <a:p>
            <a:r>
              <a:rPr lang="en-SG" dirty="0" smtClean="0"/>
              <a:t>displayed </a:t>
            </a:r>
            <a:r>
              <a:rPr lang="en-SG" dirty="0"/>
              <a:t>in sequence </a:t>
            </a:r>
            <a:endParaRPr lang="en-SG" dirty="0" smtClean="0"/>
          </a:p>
          <a:p>
            <a:r>
              <a:rPr lang="en-SG" dirty="0" smtClean="0"/>
              <a:t>purpose </a:t>
            </a:r>
            <a:r>
              <a:rPr lang="en-SG" dirty="0"/>
              <a:t>of pre-visualizing </a:t>
            </a:r>
            <a:endParaRPr lang="en-SG" dirty="0" smtClean="0"/>
          </a:p>
          <a:p>
            <a:r>
              <a:rPr lang="en-SG" dirty="0" smtClean="0"/>
              <a:t>motion </a:t>
            </a:r>
            <a:r>
              <a:rPr lang="en-SG" dirty="0"/>
              <a:t>picture, animation, motion graphic or interactive </a:t>
            </a:r>
            <a:r>
              <a:rPr lang="en-SG" dirty="0" smtClean="0"/>
              <a:t>media sequence</a:t>
            </a:r>
            <a:r>
              <a:rPr lang="en-SG" dirty="0"/>
              <a:t>.</a:t>
            </a:r>
          </a:p>
        </p:txBody>
      </p:sp>
      <p:pic>
        <p:nvPicPr>
          <p:cNvPr id="2050" name="Picture 2" descr="Engineering Design Process storyboard imageBaker Design Stu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34" y="625475"/>
            <a:ext cx="3810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4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389" y="166154"/>
            <a:ext cx="8237838" cy="653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94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32" y="365125"/>
            <a:ext cx="8830963" cy="627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42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759" y="1622854"/>
            <a:ext cx="6915560" cy="482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04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82" y="1138237"/>
            <a:ext cx="917003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8" y="428368"/>
            <a:ext cx="10125587" cy="574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4" y="1872192"/>
            <a:ext cx="6544733" cy="1325563"/>
          </a:xfrm>
        </p:spPr>
        <p:txBody>
          <a:bodyPr/>
          <a:lstStyle/>
          <a:p>
            <a:r>
              <a:rPr lang="en-SG" dirty="0" smtClean="0"/>
              <a:t>8 steps for e learning storyboard</a:t>
            </a:r>
            <a:endParaRPr lang="en-SG" dirty="0"/>
          </a:p>
        </p:txBody>
      </p:sp>
      <p:pic>
        <p:nvPicPr>
          <p:cNvPr id="1026" name="Picture 2" descr="http://elearningbrothers.com/product_demos/infographics/info_storyboard_p_big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5"/>
          <a:stretch/>
        </p:blipFill>
        <p:spPr bwMode="auto">
          <a:xfrm>
            <a:off x="7721600" y="65556"/>
            <a:ext cx="4199467" cy="673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8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Each slide in a Storyboard Template must have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the Slide Number</a:t>
            </a:r>
          </a:p>
          <a:p>
            <a:r>
              <a:rPr lang="en-SG" dirty="0" smtClean="0"/>
              <a:t> Module Name </a:t>
            </a:r>
          </a:p>
          <a:p>
            <a:r>
              <a:rPr lang="en-SG" dirty="0" smtClean="0"/>
              <a:t>Topic Name </a:t>
            </a:r>
          </a:p>
          <a:p>
            <a:r>
              <a:rPr lang="en-SG" dirty="0" smtClean="0"/>
              <a:t>Learning Objective </a:t>
            </a:r>
          </a:p>
          <a:p>
            <a:r>
              <a:rPr lang="en-SG" dirty="0" smtClean="0"/>
              <a:t>Content ( Text + Images) </a:t>
            </a:r>
          </a:p>
          <a:p>
            <a:r>
              <a:rPr lang="en-SG" dirty="0" smtClean="0"/>
              <a:t>Notes to the Programmer/Designer ( detailing out your ideas on the kind of image or animation the slide must have)</a:t>
            </a:r>
          </a:p>
          <a:p>
            <a:r>
              <a:rPr lang="en-SG" dirty="0" smtClean="0"/>
              <a:t> Audio Script ( voice over for the slide)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5589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 details out each slide  </a:t>
            </a:r>
          </a:p>
          <a:p>
            <a:r>
              <a:rPr lang="en-SG" dirty="0" smtClean="0"/>
              <a:t>right sequence   </a:t>
            </a:r>
          </a:p>
          <a:p>
            <a:r>
              <a:rPr lang="en-SG" dirty="0" smtClean="0"/>
              <a:t>PowerPoint to make Storyboard Templates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9970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16592" y="641156"/>
            <a:ext cx="3516843" cy="175793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280307" y="124869"/>
            <a:ext cx="6706820" cy="37965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867">
                <a:latin typeface="Arial" pitchFamily="34" charset="0"/>
                <a:cs typeface="Arial" pitchFamily="34" charset="0"/>
              </a:rPr>
              <a:t>Simple Storyboard Template for PowerPoint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85119" y="647379"/>
            <a:ext cx="3516843" cy="175793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8153645" y="653601"/>
            <a:ext cx="3516843" cy="175793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416592" y="3836213"/>
            <a:ext cx="3516843" cy="175793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/>
          <p:cNvSpPr/>
          <p:nvPr/>
        </p:nvSpPr>
        <p:spPr>
          <a:xfrm>
            <a:off x="4285119" y="3842436"/>
            <a:ext cx="3516843" cy="175793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8153645" y="3848659"/>
            <a:ext cx="3516843" cy="175793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/>
        </p:nvGrpSpPr>
        <p:grpSpPr>
          <a:xfrm>
            <a:off x="416592" y="2926074"/>
            <a:ext cx="3516843" cy="407213"/>
            <a:chOff x="312444" y="2113635"/>
            <a:chExt cx="2637632" cy="30541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12444" y="2113635"/>
              <a:ext cx="2637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2444" y="2419045"/>
              <a:ext cx="2637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295908" y="2924683"/>
            <a:ext cx="3516843" cy="407213"/>
            <a:chOff x="312444" y="2113635"/>
            <a:chExt cx="2637632" cy="30541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12444" y="2113635"/>
              <a:ext cx="2637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12444" y="2419045"/>
              <a:ext cx="2637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175224" y="2923292"/>
            <a:ext cx="3516843" cy="407213"/>
            <a:chOff x="312444" y="2113635"/>
            <a:chExt cx="2637632" cy="30541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12444" y="2113635"/>
              <a:ext cx="2637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12444" y="2419045"/>
              <a:ext cx="2637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15009" y="6058480"/>
            <a:ext cx="3516843" cy="407213"/>
            <a:chOff x="312444" y="2113635"/>
            <a:chExt cx="2637632" cy="30541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12444" y="2113635"/>
              <a:ext cx="2637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12444" y="2419045"/>
              <a:ext cx="2637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4294325" y="6057090"/>
            <a:ext cx="3516843" cy="407213"/>
            <a:chOff x="312444" y="2113635"/>
            <a:chExt cx="2637632" cy="30541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312444" y="2113635"/>
              <a:ext cx="2637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12444" y="2419045"/>
              <a:ext cx="2637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8173641" y="6055699"/>
            <a:ext cx="3516843" cy="407213"/>
            <a:chOff x="312444" y="2113635"/>
            <a:chExt cx="2637632" cy="30541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12444" y="2113635"/>
              <a:ext cx="2637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2444" y="2419045"/>
              <a:ext cx="2637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5366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616" y="223196"/>
            <a:ext cx="6030097" cy="653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1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570" y="309987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 action="ppaction://hlinksldjump"/>
              </a:rPr>
              <a:t>Splint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 action="ppaction://hlinksldjump"/>
              </a:rPr>
              <a:t>K wire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 action="ppaction://hlinksldjump" tooltip="Click if  this is your choice"/>
              </a:rPr>
              <a:t>Lag Screw</a:t>
            </a:r>
            <a:br>
              <a:rPr lang="en-US" dirty="0" smtClean="0">
                <a:hlinkClick r:id="rId4" action="ppaction://hlinksldjump" tooltip="Click if  this is your choice"/>
              </a:rPr>
            </a:br>
            <a:r>
              <a:rPr lang="en-US" dirty="0" smtClean="0">
                <a:hlinkClick r:id="rId5" action="ppaction://hlinksldjump"/>
              </a:rPr>
              <a:t>Plate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6" action="ppaction://hlinksldjump"/>
              </a:rPr>
              <a:t>E</a:t>
            </a:r>
            <a:r>
              <a:rPr lang="en-US" dirty="0" smtClean="0">
                <a:hlinkClick r:id="rId6" action="ppaction://hlinksldjump"/>
              </a:rPr>
              <a:t>xternal Fixator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2484" y="5897474"/>
            <a:ext cx="9144000" cy="1655762"/>
          </a:xfrm>
        </p:spPr>
        <p:txBody>
          <a:bodyPr/>
          <a:lstStyle/>
          <a:p>
            <a:r>
              <a:rPr lang="en-US" dirty="0" smtClean="0">
                <a:hlinkClick r:id="" action="ppaction://hlinkshowjump?jump=firstslide"/>
              </a:rPr>
              <a:t>Beginning</a:t>
            </a:r>
            <a:r>
              <a:rPr lang="en-US" dirty="0" smtClean="0"/>
              <a:t>	 </a:t>
            </a:r>
            <a:r>
              <a:rPr lang="en-US" dirty="0" smtClean="0">
                <a:hlinkClick r:id="" action="ppaction://hlinkshowjump?jump=previousslide"/>
              </a:rPr>
              <a:t>Previous</a:t>
            </a:r>
            <a:r>
              <a:rPr lang="en-US" dirty="0" smtClean="0"/>
              <a:t> 	</a:t>
            </a:r>
            <a:r>
              <a:rPr lang="en-US" dirty="0" smtClean="0">
                <a:hlinkClick r:id="" action="ppaction://hlinkshowjump?jump=nextslide"/>
              </a:rPr>
              <a:t>Next </a:t>
            </a:r>
            <a:r>
              <a:rPr lang="en-US" dirty="0" smtClean="0"/>
              <a:t>	</a:t>
            </a:r>
            <a:r>
              <a:rPr lang="en-US" dirty="0" smtClean="0">
                <a:hlinkClick r:id="" action="ppaction://hlinkshowjump?jump=lastslide"/>
              </a:rPr>
              <a:t>Last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38" y="1734203"/>
            <a:ext cx="1714500" cy="3343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4570" y="164543"/>
            <a:ext cx="98728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sz="4800" dirty="0" smtClean="0"/>
              <a:t>27 year old non dominant index finger </a:t>
            </a:r>
          </a:p>
          <a:p>
            <a:pPr algn="ctr"/>
            <a:r>
              <a:rPr lang="en-SG" sz="4800" dirty="0" smtClean="0"/>
              <a:t>IT technician and concert violinist</a:t>
            </a:r>
            <a:endParaRPr lang="en-SG" sz="4800" dirty="0"/>
          </a:p>
        </p:txBody>
      </p:sp>
    </p:spTree>
    <p:extLst>
      <p:ext uri="{BB962C8B-B14F-4D97-AF65-F5344CB8AC3E}">
        <p14:creationId xmlns:p14="http://schemas.microsoft.com/office/powerpoint/2010/main" val="2694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1513"/>
            <a:ext cx="10515600" cy="4351338"/>
          </a:xfrm>
        </p:spPr>
        <p:txBody>
          <a:bodyPr/>
          <a:lstStyle/>
          <a:p>
            <a:r>
              <a:rPr lang="en-US" dirty="0" smtClean="0"/>
              <a:t>This is a possibility but will produce stiffness as it is intra articular fracture</a:t>
            </a:r>
          </a:p>
          <a:p>
            <a:r>
              <a:rPr lang="en-US" dirty="0" smtClean="0"/>
              <a:t>General principle of intra articular fractures is 	</a:t>
            </a:r>
          </a:p>
          <a:p>
            <a:pPr lvl="1"/>
            <a:r>
              <a:rPr lang="en-US" dirty="0" smtClean="0"/>
              <a:t>Anatomical reduction</a:t>
            </a:r>
            <a:endParaRPr lang="en-US" dirty="0"/>
          </a:p>
          <a:p>
            <a:pPr lvl="1"/>
            <a:r>
              <a:rPr lang="en-US" dirty="0" smtClean="0"/>
              <a:t>Stable rigid fixation</a:t>
            </a:r>
          </a:p>
          <a:p>
            <a:pPr lvl="1"/>
            <a:r>
              <a:rPr lang="en-US" dirty="0" smtClean="0"/>
              <a:t>Early mobilization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026" name="Picture 2" descr="A lag screw must be used for fixation to achieve compression and absolute stability.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" r="48429"/>
          <a:stretch/>
        </p:blipFill>
        <p:spPr bwMode="auto">
          <a:xfrm>
            <a:off x="8246076" y="2754141"/>
            <a:ext cx="2652584" cy="371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5492" y="5519351"/>
            <a:ext cx="129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hlinkClick r:id="rId3" action="ppaction://hlinksldjump"/>
              </a:rPr>
              <a:t>Reference 1</a:t>
            </a:r>
            <a:endParaRPr lang="en-SG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72484" y="589747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hlinkClick r:id="" action="ppaction://hlinkshowjump?jump=firstslide"/>
              </a:rPr>
              <a:t>Beginning</a:t>
            </a:r>
            <a:r>
              <a:rPr lang="en-US" smtClean="0"/>
              <a:t>	 </a:t>
            </a:r>
            <a:r>
              <a:rPr lang="en-US" smtClean="0">
                <a:hlinkClick r:id="" action="ppaction://hlinkshowjump?jump=previousslide"/>
              </a:rPr>
              <a:t>Previous</a:t>
            </a:r>
            <a:r>
              <a:rPr lang="en-US" smtClean="0"/>
              <a:t> 	</a:t>
            </a:r>
            <a:r>
              <a:rPr lang="en-US" smtClean="0">
                <a:hlinkClick r:id="" action="ppaction://hlinkshowjump?jump=nextslide"/>
              </a:rPr>
              <a:t>Next </a:t>
            </a:r>
            <a:r>
              <a:rPr lang="en-US" smtClean="0"/>
              <a:t>	</a:t>
            </a:r>
            <a:r>
              <a:rPr lang="en-US" smtClean="0">
                <a:hlinkClick r:id="" action="ppaction://hlinkshowjump?jump=lastslide"/>
              </a:rPr>
              <a:t>Last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8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327</Words>
  <Application>Microsoft Office PowerPoint</Application>
  <PresentationFormat>Widescreen</PresentationFormat>
  <Paragraphs>82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Verdana</vt:lpstr>
      <vt:lpstr>Office Theme</vt:lpstr>
      <vt:lpstr>Introducing storyboards and wireframes </vt:lpstr>
      <vt:lpstr>Storyboards</vt:lpstr>
      <vt:lpstr>8 steps for e learning storyboard</vt:lpstr>
      <vt:lpstr>Each slide in a Storyboard Template must have</vt:lpstr>
      <vt:lpstr>PowerPoint Presentation</vt:lpstr>
      <vt:lpstr>PowerPoint Presentation</vt:lpstr>
      <vt:lpstr>PowerPoint Presentation</vt:lpstr>
      <vt:lpstr>Splint K wire Lag Screw Plate External Fixator</vt:lpstr>
      <vt:lpstr>Splint</vt:lpstr>
      <vt:lpstr>K wire</vt:lpstr>
      <vt:lpstr>Lag screw</vt:lpstr>
      <vt:lpstr>Plate</vt:lpstr>
      <vt:lpstr>External Fixator</vt:lpstr>
      <vt:lpstr>Reference 1</vt:lpstr>
      <vt:lpstr>Reference 2</vt:lpstr>
      <vt:lpstr>Reference 3</vt:lpstr>
      <vt:lpstr>Reference 4</vt:lpstr>
      <vt:lpstr>Reference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storyboards and wireframes</dc:title>
  <dc:creator>Vaikunthan Rajaratnam</dc:creator>
  <cp:lastModifiedBy>Vaikunthan Rajaratnam</cp:lastModifiedBy>
  <cp:revision>7</cp:revision>
  <dcterms:created xsi:type="dcterms:W3CDTF">2014-09-24T08:15:36Z</dcterms:created>
  <dcterms:modified xsi:type="dcterms:W3CDTF">2014-10-05T07:35:02Z</dcterms:modified>
</cp:coreProperties>
</file>