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7" r:id="rId5"/>
    <p:sldId id="278" r:id="rId6"/>
    <p:sldId id="279" r:id="rId7"/>
    <p:sldId id="258" r:id="rId8"/>
    <p:sldId id="259" r:id="rId9"/>
    <p:sldId id="260" r:id="rId10"/>
    <p:sldId id="261" r:id="rId11"/>
    <p:sldId id="262" r:id="rId12"/>
    <p:sldId id="263" r:id="rId13"/>
    <p:sldId id="273" r:id="rId14"/>
    <p:sldId id="274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679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8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6A8F-BA78-44BE-9D58-95FD7B1DAAA9}" type="datetimeFigureOut">
              <a:rPr lang="en-SG" smtClean="0"/>
              <a:t>30/10/2014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A55-E308-4804-BD5E-33C36BA6A9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026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6A8F-BA78-44BE-9D58-95FD7B1DAAA9}" type="datetimeFigureOut">
              <a:rPr lang="en-SG" smtClean="0"/>
              <a:t>30/10/2014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A55-E308-4804-BD5E-33C36BA6A9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2114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6A8F-BA78-44BE-9D58-95FD7B1DAAA9}" type="datetimeFigureOut">
              <a:rPr lang="en-SG" smtClean="0"/>
              <a:t>30/10/2014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A55-E308-4804-BD5E-33C36BA6A9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203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6A8F-BA78-44BE-9D58-95FD7B1DAAA9}" type="datetimeFigureOut">
              <a:rPr lang="en-SG" smtClean="0"/>
              <a:t>30/10/2014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A55-E308-4804-BD5E-33C36BA6A9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0372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6A8F-BA78-44BE-9D58-95FD7B1DAAA9}" type="datetimeFigureOut">
              <a:rPr lang="en-SG" smtClean="0"/>
              <a:t>30/10/2014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A55-E308-4804-BD5E-33C36BA6A9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9734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6A8F-BA78-44BE-9D58-95FD7B1DAAA9}" type="datetimeFigureOut">
              <a:rPr lang="en-SG" smtClean="0"/>
              <a:t>30/10/2014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A55-E308-4804-BD5E-33C36BA6A9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5700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6A8F-BA78-44BE-9D58-95FD7B1DAAA9}" type="datetimeFigureOut">
              <a:rPr lang="en-SG" smtClean="0"/>
              <a:t>30/10/2014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A55-E308-4804-BD5E-33C36BA6A9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5714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6A8F-BA78-44BE-9D58-95FD7B1DAAA9}" type="datetimeFigureOut">
              <a:rPr lang="en-SG" smtClean="0"/>
              <a:t>30/10/2014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A55-E308-4804-BD5E-33C36BA6A9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470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6A8F-BA78-44BE-9D58-95FD7B1DAAA9}" type="datetimeFigureOut">
              <a:rPr lang="en-SG" smtClean="0"/>
              <a:t>30/10/2014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A55-E308-4804-BD5E-33C36BA6A9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725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6A8F-BA78-44BE-9D58-95FD7B1DAAA9}" type="datetimeFigureOut">
              <a:rPr lang="en-SG" smtClean="0"/>
              <a:t>30/10/2014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A55-E308-4804-BD5E-33C36BA6A9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6235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6A8F-BA78-44BE-9D58-95FD7B1DAAA9}" type="datetimeFigureOut">
              <a:rPr lang="en-SG" smtClean="0"/>
              <a:t>30/10/2014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A55-E308-4804-BD5E-33C36BA6A9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8218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F6A8F-BA78-44BE-9D58-95FD7B1DAAA9}" type="datetimeFigureOut">
              <a:rPr lang="en-SG" smtClean="0"/>
              <a:t>30/10/2014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C3A55-E308-4804-BD5E-33C36BA6A9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9320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85051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SG" b="1" dirty="0" smtClean="0"/>
              <a:t>Health Care Educational </a:t>
            </a:r>
            <a:br>
              <a:rPr lang="en-SG" b="1" dirty="0" smtClean="0"/>
            </a:br>
            <a:r>
              <a:rPr lang="en-SG" b="1" dirty="0" smtClean="0"/>
              <a:t>Video </a:t>
            </a:r>
            <a:r>
              <a:rPr lang="en-SG" b="1" dirty="0"/>
              <a:t>Production</a:t>
            </a:r>
            <a:br>
              <a:rPr lang="en-SG" b="1" dirty="0"/>
            </a:b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1026" name="Picture 2" descr="http://i.imgur.com/AherYO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524" y="2652583"/>
            <a:ext cx="6148951" cy="409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65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i="1" dirty="0" smtClean="0"/>
              <a:t>Pedagogic Approach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91400" cy="4351338"/>
          </a:xfrm>
        </p:spPr>
        <p:txBody>
          <a:bodyPr>
            <a:normAutofit/>
          </a:bodyPr>
          <a:lstStyle/>
          <a:p>
            <a:r>
              <a:rPr lang="en-SG" dirty="0"/>
              <a:t>Open-ended </a:t>
            </a:r>
            <a:endParaRPr lang="en-SG" dirty="0" smtClean="0"/>
          </a:p>
          <a:p>
            <a:pPr lvl="1"/>
            <a:r>
              <a:rPr lang="en-SG" dirty="0" smtClean="0"/>
              <a:t>not obviously connected with the curricula and can seem somehow irrelevant as they have as a goal to motivate and engage students or </a:t>
            </a:r>
          </a:p>
          <a:p>
            <a:r>
              <a:rPr lang="en-SG" dirty="0"/>
              <a:t>I</a:t>
            </a:r>
            <a:r>
              <a:rPr lang="en-SG" dirty="0" smtClean="0"/>
              <a:t>nstructional</a:t>
            </a:r>
          </a:p>
          <a:p>
            <a:pPr lvl="1"/>
            <a:r>
              <a:rPr lang="en-SG" dirty="0" smtClean="0"/>
              <a:t>structured </a:t>
            </a:r>
            <a:r>
              <a:rPr lang="en-SG" dirty="0"/>
              <a:t>"</a:t>
            </a:r>
            <a:r>
              <a:rPr lang="en-SG" i="1" dirty="0"/>
              <a:t>specifically designed to broaden and extend the experience of the learner</a:t>
            </a:r>
            <a:r>
              <a:rPr lang="en-SG" dirty="0"/>
              <a:t>" </a:t>
            </a:r>
            <a:r>
              <a:rPr lang="en-SG" dirty="0" smtClean="0"/>
              <a:t> </a:t>
            </a:r>
          </a:p>
          <a:p>
            <a:pPr lvl="1"/>
            <a:r>
              <a:rPr lang="en-SG" dirty="0" smtClean="0"/>
              <a:t>produced </a:t>
            </a:r>
            <a:r>
              <a:rPr lang="en-SG" dirty="0"/>
              <a:t>for a specific use during a teaching task. </a:t>
            </a:r>
            <a:endParaRPr lang="en-SG" dirty="0" smtClean="0"/>
          </a:p>
          <a:p>
            <a:pPr lvl="1"/>
            <a:r>
              <a:rPr lang="en-SG" dirty="0" smtClean="0"/>
              <a:t>integrated </a:t>
            </a:r>
            <a:r>
              <a:rPr lang="en-SG" dirty="0"/>
              <a:t>with the </a:t>
            </a:r>
            <a:r>
              <a:rPr lang="en-SG" dirty="0" smtClean="0"/>
              <a:t> </a:t>
            </a:r>
          </a:p>
          <a:p>
            <a:pPr lvl="1"/>
            <a:r>
              <a:rPr lang="en-SG" dirty="0" smtClean="0"/>
              <a:t>can </a:t>
            </a:r>
            <a:r>
              <a:rPr lang="en-SG" dirty="0"/>
              <a:t>achieve the learning objectives without further </a:t>
            </a:r>
            <a:r>
              <a:rPr lang="en-SG" dirty="0" smtClean="0"/>
              <a:t>instruction </a:t>
            </a:r>
          </a:p>
          <a:p>
            <a:endParaRPr lang="en-SG" dirty="0"/>
          </a:p>
        </p:txBody>
      </p:sp>
      <p:pic>
        <p:nvPicPr>
          <p:cNvPr id="7170" name="Picture 2" descr="http://static.wixstatic.com/media/64c053_c5db20fe05cb43f6b1f63491fc028938.jpg_srz_380_290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2386013"/>
            <a:ext cx="3679823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196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i="1" dirty="0" smtClean="0"/>
              <a:t>Context of Use and the Visual Format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How </a:t>
            </a:r>
            <a:r>
              <a:rPr lang="en-SG" dirty="0" smtClean="0"/>
              <a:t>to </a:t>
            </a:r>
            <a:r>
              <a:rPr lang="en-SG" dirty="0"/>
              <a:t>use the video? </a:t>
            </a:r>
            <a:r>
              <a:rPr lang="en-SG" dirty="0" smtClean="0"/>
              <a:t> </a:t>
            </a:r>
          </a:p>
          <a:p>
            <a:r>
              <a:rPr lang="en-SG" dirty="0" smtClean="0"/>
              <a:t>Is </a:t>
            </a:r>
            <a:r>
              <a:rPr lang="en-SG" dirty="0"/>
              <a:t>it going to be a part of a series, clips or video podcasts? </a:t>
            </a:r>
            <a:r>
              <a:rPr lang="en-SG" dirty="0" smtClean="0"/>
              <a:t> </a:t>
            </a:r>
          </a:p>
          <a:p>
            <a:r>
              <a:rPr lang="en-SG" dirty="0" smtClean="0"/>
              <a:t>The </a:t>
            </a:r>
            <a:r>
              <a:rPr lang="en-SG" dirty="0"/>
              <a:t>visual format </a:t>
            </a:r>
            <a:r>
              <a:rPr lang="en-SG" dirty="0" smtClean="0"/>
              <a:t>- the </a:t>
            </a:r>
            <a:r>
              <a:rPr lang="en-SG" dirty="0"/>
              <a:t>way that the educational content is </a:t>
            </a:r>
            <a:r>
              <a:rPr lang="en-SG" dirty="0" smtClean="0"/>
              <a:t>delivered.</a:t>
            </a:r>
          </a:p>
          <a:p>
            <a:pPr lvl="1"/>
            <a:r>
              <a:rPr lang="en-SG" dirty="0" smtClean="0"/>
              <a:t>Presentation</a:t>
            </a:r>
          </a:p>
          <a:p>
            <a:pPr lvl="1"/>
            <a:r>
              <a:rPr lang="en-SG" dirty="0" err="1"/>
              <a:t>D</a:t>
            </a:r>
            <a:r>
              <a:rPr lang="en-SG" dirty="0" err="1" smtClean="0"/>
              <a:t>ramatisation</a:t>
            </a:r>
            <a:endParaRPr lang="en-SG" dirty="0" smtClean="0"/>
          </a:p>
          <a:p>
            <a:pPr lvl="1"/>
            <a:r>
              <a:rPr lang="en-SG" dirty="0" smtClean="0"/>
              <a:t>Interview</a:t>
            </a:r>
          </a:p>
          <a:p>
            <a:pPr lvl="1"/>
            <a:r>
              <a:rPr lang="en-SG" dirty="0" smtClean="0"/>
              <a:t>Demonstration </a:t>
            </a:r>
          </a:p>
          <a:p>
            <a:endParaRPr lang="en-SG" dirty="0"/>
          </a:p>
        </p:txBody>
      </p:sp>
      <p:pic>
        <p:nvPicPr>
          <p:cNvPr id="8194" name="Picture 2" descr="http://1.bp.blogspot.com/-5Cnkn-sv-tI/URwqak07p4I/AAAAAAAAAz8/6v0AKlVZ6Q0/s1600/Portugal+T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3616324"/>
            <a:ext cx="725805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514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i="1" dirty="0" smtClean="0"/>
              <a:t>Scripting and Storyboarding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/>
              <a:t>Write </a:t>
            </a:r>
            <a:r>
              <a:rPr lang="en-SG" dirty="0"/>
              <a:t>the script of your video </a:t>
            </a:r>
            <a:endParaRPr lang="en-SG" dirty="0" smtClean="0"/>
          </a:p>
          <a:p>
            <a:r>
              <a:rPr lang="en-SG" dirty="0" smtClean="0"/>
              <a:t>Story-boarding</a:t>
            </a:r>
          </a:p>
          <a:p>
            <a:pPr lvl="1"/>
            <a:r>
              <a:rPr lang="en-SG" dirty="0" smtClean="0"/>
              <a:t>visualize </a:t>
            </a:r>
            <a:r>
              <a:rPr lang="en-SG" dirty="0"/>
              <a:t>your thinking. Also, a storyboard act as a </a:t>
            </a:r>
            <a:endParaRPr lang="en-SG" dirty="0" smtClean="0"/>
          </a:p>
          <a:p>
            <a:pPr lvl="1"/>
            <a:r>
              <a:rPr lang="en-SG" dirty="0" smtClean="0"/>
              <a:t>guide  for </a:t>
            </a:r>
            <a:r>
              <a:rPr lang="en-SG" dirty="0"/>
              <a:t>the producer </a:t>
            </a:r>
            <a:r>
              <a:rPr lang="en-SG" dirty="0" smtClean="0"/>
              <a:t>and all </a:t>
            </a:r>
            <a:r>
              <a:rPr lang="en-SG" dirty="0"/>
              <a:t>the participants </a:t>
            </a:r>
            <a:r>
              <a:rPr lang="en-SG" dirty="0" smtClean="0"/>
              <a:t> </a:t>
            </a:r>
          </a:p>
          <a:p>
            <a:pPr lvl="1"/>
            <a:r>
              <a:rPr lang="en-SG" dirty="0" smtClean="0"/>
              <a:t>storyline </a:t>
            </a:r>
            <a:r>
              <a:rPr lang="en-SG" dirty="0"/>
              <a:t>of your video </a:t>
            </a:r>
            <a:r>
              <a:rPr lang="en-SG" dirty="0" smtClean="0"/>
              <a:t> 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184030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dirty="0" smtClean="0"/>
              <a:t>Scriptwriting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b="1" dirty="0"/>
              <a:t>page into two </a:t>
            </a:r>
            <a:r>
              <a:rPr lang="en-SG" b="1" dirty="0" smtClean="0"/>
              <a:t>columns</a:t>
            </a:r>
          </a:p>
          <a:p>
            <a:r>
              <a:rPr lang="en-SG" b="1" dirty="0"/>
              <a:t>Decide what type of approach your </a:t>
            </a:r>
            <a:r>
              <a:rPr lang="en-SG" b="1" dirty="0" smtClean="0"/>
              <a:t>video</a:t>
            </a:r>
          </a:p>
          <a:p>
            <a:r>
              <a:rPr lang="en-SG" b="1" dirty="0"/>
              <a:t>Consider your </a:t>
            </a:r>
            <a:r>
              <a:rPr lang="en-SG" b="1" dirty="0" smtClean="0"/>
              <a:t>audience</a:t>
            </a:r>
          </a:p>
          <a:p>
            <a:r>
              <a:rPr lang="en-SG" b="1" dirty="0"/>
              <a:t>Consider the video's </a:t>
            </a:r>
            <a:r>
              <a:rPr lang="en-SG" b="1" dirty="0" smtClean="0"/>
              <a:t>length</a:t>
            </a:r>
            <a:endParaRPr lang="en-SG" b="1" dirty="0"/>
          </a:p>
          <a:p>
            <a:r>
              <a:rPr lang="en-SG" b="1" dirty="0"/>
              <a:t>Write the way you </a:t>
            </a:r>
            <a:r>
              <a:rPr lang="en-SG" b="1" dirty="0" smtClean="0"/>
              <a:t>speak</a:t>
            </a:r>
          </a:p>
          <a:p>
            <a:r>
              <a:rPr lang="en-SG" b="1" dirty="0"/>
              <a:t>Use on-screen text to support what you </a:t>
            </a:r>
            <a:r>
              <a:rPr lang="en-SG" b="1" dirty="0" smtClean="0"/>
              <a:t>say</a:t>
            </a:r>
          </a:p>
          <a:p>
            <a:r>
              <a:rPr lang="en-SG" b="1" dirty="0"/>
              <a:t>Use music and special </a:t>
            </a:r>
            <a:r>
              <a:rPr lang="en-SG" b="1" dirty="0" smtClean="0"/>
              <a:t>effects</a:t>
            </a:r>
          </a:p>
          <a:p>
            <a:r>
              <a:rPr lang="en-SG" b="1" dirty="0"/>
              <a:t>Keep it simple. 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43150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Example of two-column </a:t>
            </a:r>
            <a:r>
              <a:rPr lang="en-SG" dirty="0" smtClean="0"/>
              <a:t>script</a:t>
            </a:r>
            <a:endParaRPr lang="en-S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695695"/>
              </p:ext>
            </p:extLst>
          </p:nvPr>
        </p:nvGraphicFramePr>
        <p:xfrm>
          <a:off x="1128713" y="1471614"/>
          <a:ext cx="9253536" cy="4901682"/>
        </p:xfrm>
        <a:graphic>
          <a:graphicData uri="http://schemas.openxmlformats.org/drawingml/2006/table">
            <a:tbl>
              <a:tblPr/>
              <a:tblGrid>
                <a:gridCol w="4254251"/>
                <a:gridCol w="4999285"/>
              </a:tblGrid>
              <a:tr h="478213">
                <a:tc>
                  <a:txBody>
                    <a:bodyPr/>
                    <a:lstStyle/>
                    <a:p>
                      <a:r>
                        <a:rPr lang="en-SG" b="1" u="sng" dirty="0">
                          <a:effectLst/>
                        </a:rPr>
                        <a:t>VIDEO</a:t>
                      </a:r>
                      <a:endParaRPr lang="en-SG" dirty="0">
                        <a:effectLst/>
                      </a:endParaRPr>
                    </a:p>
                  </a:txBody>
                  <a:tcPr marL="28575" marR="28575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b="1" u="sng">
                          <a:effectLst/>
                        </a:rPr>
                        <a:t>AUDIO</a:t>
                      </a:r>
                      <a:endParaRPr lang="en-SG">
                        <a:effectLst/>
                      </a:endParaRPr>
                    </a:p>
                  </a:txBody>
                  <a:tcPr marL="28575" marR="28575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532">
                <a:tc>
                  <a:txBody>
                    <a:bodyPr/>
                    <a:lstStyle/>
                    <a:p>
                      <a:r>
                        <a:rPr lang="en-SG">
                          <a:effectLst/>
                        </a:rPr>
                        <a:t>Fade up to on-screen text:</a:t>
                      </a:r>
                    </a:p>
                    <a:p>
                      <a:r>
                        <a:rPr lang="en-SG">
                          <a:effectLst/>
                        </a:rPr>
                        <a:t>"Starting a Successful Oil Collection Program"</a:t>
                      </a:r>
                    </a:p>
                  </a:txBody>
                  <a:tcPr marL="28575" marR="28575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b="1">
                          <a:effectLst/>
                        </a:rPr>
                        <a:t>Music</a:t>
                      </a:r>
                      <a:r>
                        <a:rPr lang="en-SG">
                          <a:effectLst/>
                        </a:rPr>
                        <a:t> fades up, then under narration</a:t>
                      </a:r>
                    </a:p>
                  </a:txBody>
                  <a:tcPr marL="28575" marR="28575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532">
                <a:tc>
                  <a:txBody>
                    <a:bodyPr/>
                    <a:lstStyle/>
                    <a:p>
                      <a:r>
                        <a:rPr lang="en-SG">
                          <a:effectLst/>
                        </a:rPr>
                        <a:t>Dissolve to shot of oil well pumping.</a:t>
                      </a:r>
                    </a:p>
                  </a:txBody>
                  <a:tcPr marL="28575" marR="28575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b="1">
                          <a:effectLst/>
                        </a:rPr>
                        <a:t>NARRATOR:</a:t>
                      </a:r>
                      <a:endParaRPr lang="en-SG">
                        <a:effectLst/>
                      </a:endParaRPr>
                    </a:p>
                    <a:p>
                      <a:r>
                        <a:rPr lang="en-SG">
                          <a:effectLst/>
                        </a:rPr>
                        <a:t>Oil. Black gold. Crude. Whatever you want to call it, it's changed our world.</a:t>
                      </a:r>
                    </a:p>
                  </a:txBody>
                  <a:tcPr marL="28575" marR="28575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873">
                <a:tc>
                  <a:txBody>
                    <a:bodyPr/>
                    <a:lstStyle/>
                    <a:p>
                      <a:r>
                        <a:rPr lang="en-SG">
                          <a:effectLst/>
                        </a:rPr>
                        <a:t>Dissolve to shot underneath a car, oil dripping into drain pan.</a:t>
                      </a:r>
                    </a:p>
                  </a:txBody>
                  <a:tcPr marL="28575" marR="28575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>
                          <a:effectLst/>
                        </a:rPr>
                        <a:t> </a:t>
                      </a:r>
                    </a:p>
                  </a:txBody>
                  <a:tcPr marL="28575" marR="28575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532">
                <a:tc>
                  <a:txBody>
                    <a:bodyPr/>
                    <a:lstStyle/>
                    <a:p>
                      <a:r>
                        <a:rPr lang="en-SG" dirty="0">
                          <a:effectLst/>
                        </a:rPr>
                        <a:t>Cut to shot of traffic.</a:t>
                      </a:r>
                    </a:p>
                    <a:p>
                      <a:r>
                        <a:rPr lang="en-SG" dirty="0">
                          <a:effectLst/>
                        </a:rPr>
                        <a:t>Cut to plane taking off.</a:t>
                      </a:r>
                    </a:p>
                  </a:txBody>
                  <a:tcPr marL="28575" marR="28575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dirty="0">
                          <a:effectLst/>
                        </a:rPr>
                        <a:t>With it, millions of people can take to the roads or the skies for easy, quick travel.</a:t>
                      </a:r>
                    </a:p>
                  </a:txBody>
                  <a:tcPr marL="28575" marR="28575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69249"/>
            <a:ext cx="12821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85814" y="6373297"/>
            <a:ext cx="2992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dirty="0" smtClean="0"/>
              <a:t>http://edis.ifas.ufl.edu/wc024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217017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i="1" dirty="0" smtClean="0"/>
              <a:t>Produce</a:t>
            </a:r>
            <a:endParaRPr lang="en-SG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/>
              <a:t>Direct on the set</a:t>
            </a:r>
          </a:p>
          <a:p>
            <a:r>
              <a:rPr lang="en-SG" dirty="0" smtClean="0"/>
              <a:t>Edit on the fly</a:t>
            </a:r>
          </a:p>
          <a:p>
            <a:r>
              <a:rPr lang="en-SG" dirty="0" smtClean="0"/>
              <a:t>Include background sound</a:t>
            </a:r>
          </a:p>
          <a:p>
            <a:r>
              <a:rPr lang="en-SG" dirty="0" smtClean="0"/>
              <a:t>video editing </a:t>
            </a:r>
            <a:r>
              <a:rPr lang="en-SG" dirty="0"/>
              <a:t>software</a:t>
            </a:r>
            <a:endParaRPr lang="en-SG" dirty="0" smtClean="0"/>
          </a:p>
          <a:p>
            <a:r>
              <a:rPr lang="en-SG" dirty="0" smtClean="0"/>
              <a:t>Music &amp; Narration</a:t>
            </a:r>
          </a:p>
          <a:p>
            <a:r>
              <a:rPr lang="en-SG" dirty="0"/>
              <a:t>transitions and graphics</a:t>
            </a:r>
            <a:endParaRPr lang="en-SG" dirty="0" smtClean="0"/>
          </a:p>
          <a:p>
            <a:r>
              <a:rPr lang="en-SG" dirty="0" smtClean="0"/>
              <a:t>Titling</a:t>
            </a:r>
          </a:p>
          <a:p>
            <a:r>
              <a:rPr lang="en-SG" dirty="0" smtClean="0"/>
              <a:t>Incorporate </a:t>
            </a:r>
            <a:r>
              <a:rPr lang="en-SG" dirty="0" err="1" smtClean="0"/>
              <a:t>ppt</a:t>
            </a:r>
            <a:endParaRPr lang="en-SG" dirty="0" smtClean="0"/>
          </a:p>
          <a:p>
            <a:endParaRPr lang="en-SG" dirty="0"/>
          </a:p>
        </p:txBody>
      </p:sp>
      <p:pic>
        <p:nvPicPr>
          <p:cNvPr id="9218" name="Picture 2" descr="https://encrypted-tbn0.gstatic.com/images?q=tbn:ANd9GcSXQpArKlIsalLhqfvMif69cgfZxDfk0QbrHUjMsUjf2bILidK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097" y="2243138"/>
            <a:ext cx="6279741" cy="33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187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dirty="0" smtClean="0"/>
              <a:t>Video Equipment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655733"/>
          </a:xfrm>
        </p:spPr>
        <p:txBody>
          <a:bodyPr>
            <a:normAutofit fontScale="92500" lnSpcReduction="20000"/>
          </a:bodyPr>
          <a:lstStyle/>
          <a:p>
            <a:r>
              <a:rPr lang="en-SG" dirty="0" smtClean="0"/>
              <a:t> </a:t>
            </a:r>
            <a:r>
              <a:rPr lang="en-SG" b="1" dirty="0" smtClean="0"/>
              <a:t>Video </a:t>
            </a:r>
            <a:r>
              <a:rPr lang="en-SG" b="1" dirty="0"/>
              <a:t>camera:</a:t>
            </a:r>
            <a:r>
              <a:rPr lang="en-SG" dirty="0"/>
              <a:t> </a:t>
            </a:r>
            <a:endParaRPr lang="en-SG" dirty="0" smtClean="0"/>
          </a:p>
          <a:p>
            <a:pPr lvl="1"/>
            <a:r>
              <a:rPr lang="en-SG" dirty="0" smtClean="0"/>
              <a:t>HD</a:t>
            </a:r>
          </a:p>
          <a:p>
            <a:pPr lvl="1"/>
            <a:r>
              <a:rPr lang="en-SG" dirty="0" smtClean="0"/>
              <a:t>Wide screen</a:t>
            </a:r>
          </a:p>
          <a:p>
            <a:pPr lvl="1"/>
            <a:r>
              <a:rPr lang="en-SG" dirty="0" smtClean="0"/>
              <a:t>Ubiquitous – smartphone</a:t>
            </a:r>
          </a:p>
          <a:p>
            <a:pPr lvl="1"/>
            <a:r>
              <a:rPr lang="en-SG" dirty="0" smtClean="0"/>
              <a:t> </a:t>
            </a:r>
            <a:endParaRPr lang="en-SG" dirty="0"/>
          </a:p>
          <a:p>
            <a:r>
              <a:rPr lang="en-SG" b="1" dirty="0"/>
              <a:t>Microphone:</a:t>
            </a:r>
            <a:r>
              <a:rPr lang="en-SG" dirty="0"/>
              <a:t> </a:t>
            </a:r>
            <a:r>
              <a:rPr lang="en-SG" dirty="0" smtClean="0"/>
              <a:t> </a:t>
            </a:r>
          </a:p>
          <a:p>
            <a:pPr lvl="1"/>
            <a:r>
              <a:rPr lang="en-SG" b="1" dirty="0"/>
              <a:t> </a:t>
            </a:r>
            <a:r>
              <a:rPr lang="en-SG" dirty="0"/>
              <a:t>lavaliere (also known as lapel or clip-on microphones), </a:t>
            </a:r>
          </a:p>
          <a:p>
            <a:pPr lvl="1"/>
            <a:r>
              <a:rPr lang="en-SG" dirty="0"/>
              <a:t>hand-held, and </a:t>
            </a:r>
          </a:p>
          <a:p>
            <a:pPr lvl="1"/>
            <a:r>
              <a:rPr lang="en-SG" dirty="0"/>
              <a:t>shotgun.  </a:t>
            </a:r>
          </a:p>
          <a:p>
            <a:r>
              <a:rPr lang="en-SG" b="1" dirty="0"/>
              <a:t>A light source</a:t>
            </a:r>
            <a:r>
              <a:rPr lang="en-SG" dirty="0"/>
              <a:t> </a:t>
            </a:r>
            <a:endParaRPr lang="en-SG" dirty="0" smtClean="0"/>
          </a:p>
          <a:p>
            <a:pPr lvl="1"/>
            <a:r>
              <a:rPr lang="en-SG" dirty="0" smtClean="0"/>
              <a:t> </a:t>
            </a:r>
            <a:r>
              <a:rPr lang="en-SG" dirty="0"/>
              <a:t>Natural lighting </a:t>
            </a:r>
          </a:p>
          <a:p>
            <a:pPr lvl="1"/>
            <a:r>
              <a:rPr lang="en-SG" dirty="0"/>
              <a:t> reflector (a large silver screen)  </a:t>
            </a:r>
          </a:p>
          <a:p>
            <a:pPr lvl="1"/>
            <a:r>
              <a:rPr lang="en-SG" dirty="0"/>
              <a:t> artificial lighting.  </a:t>
            </a:r>
          </a:p>
          <a:p>
            <a:pPr lvl="1"/>
            <a:r>
              <a:rPr lang="en-SG" dirty="0"/>
              <a:t>Directional light  </a:t>
            </a:r>
          </a:p>
          <a:p>
            <a:pPr lvl="1"/>
            <a:r>
              <a:rPr lang="en-SG" dirty="0"/>
              <a:t>Diffused light  </a:t>
            </a:r>
          </a:p>
          <a:p>
            <a:r>
              <a:rPr lang="en-SG" dirty="0" smtClean="0"/>
              <a:t> </a:t>
            </a:r>
            <a:r>
              <a:rPr lang="en-SG" b="1" dirty="0" smtClean="0"/>
              <a:t>tripod</a:t>
            </a:r>
            <a:r>
              <a:rPr lang="en-SG" dirty="0"/>
              <a:t> </a:t>
            </a:r>
            <a:r>
              <a:rPr lang="en-SG" dirty="0" smtClean="0"/>
              <a:t> /</a:t>
            </a:r>
            <a:r>
              <a:rPr lang="en-SG" dirty="0"/>
              <a:t> </a:t>
            </a:r>
            <a:r>
              <a:rPr lang="en-SG" b="1" dirty="0"/>
              <a:t>monopod</a:t>
            </a:r>
            <a:r>
              <a:rPr lang="en-SG" dirty="0"/>
              <a:t> </a:t>
            </a:r>
            <a:r>
              <a:rPr lang="en-SG" dirty="0" smtClean="0"/>
              <a:t> </a:t>
            </a:r>
            <a:endParaRPr lang="en-SG" dirty="0"/>
          </a:p>
          <a:p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8680497" y="6488668"/>
            <a:ext cx="2992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dirty="0" smtClean="0"/>
              <a:t>http://edis.ifas.ufl.edu/wc022</a:t>
            </a:r>
            <a:endParaRPr lang="en-SG" dirty="0"/>
          </a:p>
        </p:txBody>
      </p:sp>
      <p:pic>
        <p:nvPicPr>
          <p:cNvPr id="10242" name="Picture 2" descr="http://static.videomaker.com/sites/videomaker.com/files/styles/vm_image_token_lightbox/public/articles/17160/322-F20-Wireless,-Cameraless-PRIMARY.png?itok=RZAAu-V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6" y="371583"/>
            <a:ext cx="3787579" cy="280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encrypted-tbn2.gstatic.com/images?q=tbn:ANd9GcTPk2y1hYVq5exAL9vw__9X9nmMfeQP0VHiv4tARgVNxSD8Pc96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3968697"/>
            <a:ext cx="2768502" cy="206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559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44992"/>
            <a:ext cx="10515600" cy="1325563"/>
          </a:xfrm>
        </p:spPr>
        <p:txBody>
          <a:bodyPr/>
          <a:lstStyle/>
          <a:p>
            <a:r>
              <a:rPr lang="en-SG" b="1" dirty="0"/>
              <a:t>Video Shooting </a:t>
            </a:r>
            <a:r>
              <a:rPr lang="en-SG" b="1" dirty="0" smtClean="0"/>
              <a:t>Considerations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86933"/>
            <a:ext cx="10879667" cy="5571067"/>
          </a:xfrm>
        </p:spPr>
        <p:txBody>
          <a:bodyPr>
            <a:normAutofit/>
          </a:bodyPr>
          <a:lstStyle/>
          <a:p>
            <a:r>
              <a:rPr lang="en-SG" b="1" dirty="0"/>
              <a:t>Sequencing:</a:t>
            </a:r>
            <a:r>
              <a:rPr lang="en-SG" dirty="0"/>
              <a:t> </a:t>
            </a:r>
            <a:r>
              <a:rPr lang="en-SG" dirty="0" smtClean="0"/>
              <a:t>"long </a:t>
            </a:r>
            <a:r>
              <a:rPr lang="en-SG" dirty="0"/>
              <a:t>shot" (wide shot), "medium shot" </a:t>
            </a:r>
            <a:r>
              <a:rPr lang="en-SG" dirty="0" smtClean="0"/>
              <a:t>and </a:t>
            </a:r>
            <a:r>
              <a:rPr lang="en-SG" dirty="0"/>
              <a:t>"close up" </a:t>
            </a:r>
            <a:r>
              <a:rPr lang="en-SG" dirty="0" smtClean="0"/>
              <a:t> </a:t>
            </a:r>
            <a:endParaRPr lang="en-SG" dirty="0"/>
          </a:p>
          <a:p>
            <a:r>
              <a:rPr lang="en-SG" b="1" dirty="0" smtClean="0"/>
              <a:t>Continuity</a:t>
            </a:r>
            <a:r>
              <a:rPr lang="en-SG" dirty="0" smtClean="0"/>
              <a:t> </a:t>
            </a:r>
            <a:r>
              <a:rPr lang="en-SG" dirty="0"/>
              <a:t> </a:t>
            </a:r>
            <a:r>
              <a:rPr lang="en-SG" i="1" dirty="0"/>
              <a:t>cut-ins</a:t>
            </a:r>
            <a:r>
              <a:rPr lang="en-SG" dirty="0"/>
              <a:t> and </a:t>
            </a:r>
            <a:r>
              <a:rPr lang="en-SG" i="1" dirty="0"/>
              <a:t>cut-</a:t>
            </a:r>
            <a:r>
              <a:rPr lang="en-SG" i="1" dirty="0" err="1"/>
              <a:t>aways</a:t>
            </a:r>
            <a:r>
              <a:rPr lang="en-SG" dirty="0"/>
              <a:t>.</a:t>
            </a:r>
          </a:p>
          <a:p>
            <a:r>
              <a:rPr lang="en-SG" b="1" dirty="0"/>
              <a:t>Cut-</a:t>
            </a:r>
            <a:r>
              <a:rPr lang="en-SG" b="1" dirty="0" err="1"/>
              <a:t>aways</a:t>
            </a:r>
            <a:r>
              <a:rPr lang="en-SG" dirty="0"/>
              <a:t>: </a:t>
            </a:r>
            <a:r>
              <a:rPr lang="en-SG" dirty="0" smtClean="0"/>
              <a:t> "</a:t>
            </a:r>
            <a:r>
              <a:rPr lang="en-SG" dirty="0"/>
              <a:t>cut away" from the </a:t>
            </a:r>
            <a:r>
              <a:rPr lang="en-SG" dirty="0" smtClean="0"/>
              <a:t>action </a:t>
            </a:r>
            <a:endParaRPr lang="en-SG" dirty="0"/>
          </a:p>
          <a:p>
            <a:r>
              <a:rPr lang="en-SG" b="1" dirty="0"/>
              <a:t>Cut-ins:</a:t>
            </a:r>
            <a:r>
              <a:rPr lang="en-SG" dirty="0"/>
              <a:t> It's the same concept as </a:t>
            </a:r>
            <a:r>
              <a:rPr lang="en-SG" i="1" dirty="0"/>
              <a:t>cut-</a:t>
            </a:r>
            <a:r>
              <a:rPr lang="en-SG" i="1" dirty="0" err="1"/>
              <a:t>aways</a:t>
            </a:r>
            <a:r>
              <a:rPr lang="en-SG" dirty="0"/>
              <a:t>, </a:t>
            </a:r>
            <a:r>
              <a:rPr lang="en-SG" dirty="0" smtClean="0"/>
              <a:t> ), </a:t>
            </a:r>
            <a:r>
              <a:rPr lang="en-SG" dirty="0"/>
              <a:t>you "cut </a:t>
            </a:r>
            <a:r>
              <a:rPr lang="en-SG" i="1" dirty="0"/>
              <a:t>in</a:t>
            </a:r>
            <a:r>
              <a:rPr lang="en-SG" dirty="0"/>
              <a:t>" to the video. </a:t>
            </a:r>
            <a:r>
              <a:rPr lang="en-SG" dirty="0" smtClean="0"/>
              <a:t> </a:t>
            </a:r>
            <a:endParaRPr lang="en-SG" dirty="0"/>
          </a:p>
          <a:p>
            <a:r>
              <a:rPr lang="en-SG" b="1" dirty="0"/>
              <a:t>Jump cuts</a:t>
            </a:r>
            <a:r>
              <a:rPr lang="en-SG" dirty="0"/>
              <a:t>: </a:t>
            </a:r>
            <a:r>
              <a:rPr lang="en-SG" dirty="0" smtClean="0"/>
              <a:t> These </a:t>
            </a:r>
            <a:r>
              <a:rPr lang="en-SG" dirty="0"/>
              <a:t>occur when a shot shows the same </a:t>
            </a:r>
            <a:r>
              <a:rPr lang="en-SG" dirty="0" smtClean="0"/>
              <a:t> object </a:t>
            </a:r>
            <a:r>
              <a:rPr lang="en-SG" dirty="0"/>
              <a:t>in different angles or different locations </a:t>
            </a:r>
            <a:r>
              <a:rPr lang="en-SG" dirty="0" smtClean="0"/>
              <a:t> </a:t>
            </a:r>
            <a:r>
              <a:rPr lang="en-SG" i="1" dirty="0" smtClean="0"/>
              <a:t>Cut-ins</a:t>
            </a:r>
            <a:r>
              <a:rPr lang="en-SG" i="1" dirty="0"/>
              <a:t> </a:t>
            </a:r>
            <a:r>
              <a:rPr lang="en-SG" dirty="0"/>
              <a:t>and </a:t>
            </a:r>
            <a:r>
              <a:rPr lang="en-SG" i="1" dirty="0"/>
              <a:t>cut-</a:t>
            </a:r>
            <a:r>
              <a:rPr lang="en-SG" i="1" dirty="0" err="1"/>
              <a:t>aways</a:t>
            </a:r>
            <a:r>
              <a:rPr lang="en-SG" dirty="0"/>
              <a:t> and shooting shots that do not contain the "prominent person or object" </a:t>
            </a:r>
            <a:r>
              <a:rPr lang="en-SG" dirty="0" smtClean="0"/>
              <a:t> </a:t>
            </a:r>
            <a:endParaRPr lang="en-SG" dirty="0"/>
          </a:p>
          <a:p>
            <a:r>
              <a:rPr lang="en-SG" b="1" dirty="0"/>
              <a:t>Shot length:</a:t>
            </a:r>
            <a:r>
              <a:rPr lang="en-SG" dirty="0"/>
              <a:t> </a:t>
            </a:r>
            <a:r>
              <a:rPr lang="en-SG" dirty="0" smtClean="0"/>
              <a:t> record </a:t>
            </a:r>
            <a:r>
              <a:rPr lang="en-SG" dirty="0"/>
              <a:t>at least 8–10 seconds per shot. </a:t>
            </a:r>
            <a:r>
              <a:rPr lang="en-SG" dirty="0" smtClean="0"/>
              <a:t> </a:t>
            </a:r>
            <a:endParaRPr lang="en-SG" dirty="0"/>
          </a:p>
          <a:p>
            <a:r>
              <a:rPr lang="en-SG" b="1" dirty="0"/>
              <a:t>On-screen text:</a:t>
            </a:r>
            <a:r>
              <a:rPr lang="en-SG" dirty="0"/>
              <a:t> </a:t>
            </a:r>
            <a:r>
              <a:rPr lang="en-SG" dirty="0" smtClean="0"/>
              <a:t> consider </a:t>
            </a:r>
            <a:r>
              <a:rPr lang="en-SG" dirty="0"/>
              <a:t>where textual material will be placed </a:t>
            </a:r>
            <a:r>
              <a:rPr lang="en-SG" dirty="0" smtClean="0"/>
              <a:t> </a:t>
            </a:r>
            <a:endParaRPr lang="en-SG" dirty="0"/>
          </a:p>
          <a:p>
            <a:r>
              <a:rPr lang="en-SG" b="1" dirty="0"/>
              <a:t>Logging video</a:t>
            </a:r>
            <a:r>
              <a:rPr lang="en-SG" dirty="0"/>
              <a:t>: </a:t>
            </a:r>
            <a:r>
              <a:rPr lang="en-SG" dirty="0" smtClean="0"/>
              <a:t> catalogue </a:t>
            </a:r>
            <a:r>
              <a:rPr lang="en-SG" dirty="0"/>
              <a:t>or "log" the video that you </a:t>
            </a:r>
            <a:r>
              <a:rPr lang="en-SG" dirty="0" smtClean="0"/>
              <a:t>shoot</a:t>
            </a:r>
            <a:endParaRPr lang="en-SG" dirty="0"/>
          </a:p>
          <a:p>
            <a:r>
              <a:rPr lang="en-SG" b="1" dirty="0"/>
              <a:t>Background noise or natural sound</a:t>
            </a:r>
            <a:r>
              <a:rPr lang="en-SG" dirty="0"/>
              <a:t> </a:t>
            </a:r>
            <a:r>
              <a:rPr lang="en-SG" dirty="0" smtClean="0"/>
              <a:t>can </a:t>
            </a:r>
            <a:r>
              <a:rPr lang="en-SG" dirty="0"/>
              <a:t>add </a:t>
            </a:r>
            <a:r>
              <a:rPr lang="en-SG" dirty="0" smtClean="0"/>
              <a:t>"flavour"  &amp; authenticity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614356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dirty="0"/>
              <a:t>Shooting </a:t>
            </a:r>
            <a:r>
              <a:rPr lang="en-SG" b="1" dirty="0" smtClean="0"/>
              <a:t>Tips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SG" b="1" dirty="0"/>
              <a:t>Vary your shooting perspective</a:t>
            </a:r>
            <a:r>
              <a:rPr lang="en-SG" dirty="0"/>
              <a:t>. </a:t>
            </a:r>
            <a:r>
              <a:rPr lang="en-SG" dirty="0" smtClean="0"/>
              <a:t> </a:t>
            </a:r>
            <a:endParaRPr lang="en-SG" dirty="0"/>
          </a:p>
          <a:p>
            <a:r>
              <a:rPr lang="en-SG" b="1" dirty="0"/>
              <a:t>Establish a shot sequence</a:t>
            </a:r>
            <a:r>
              <a:rPr lang="en-SG" dirty="0"/>
              <a:t> of long shot (establishing shot), medium shot, and close-up.</a:t>
            </a:r>
          </a:p>
          <a:p>
            <a:r>
              <a:rPr lang="en-SG" b="1" dirty="0"/>
              <a:t>Don't shoot into a light </a:t>
            </a:r>
            <a:r>
              <a:rPr lang="en-SG" b="1" dirty="0" smtClean="0"/>
              <a:t>source</a:t>
            </a:r>
            <a:r>
              <a:rPr lang="en-SG" dirty="0" smtClean="0"/>
              <a:t> </a:t>
            </a:r>
            <a:endParaRPr lang="en-SG" dirty="0"/>
          </a:p>
          <a:p>
            <a:r>
              <a:rPr lang="en-SG" b="1" dirty="0"/>
              <a:t>If you are not shooting with a tripod, consider setting the video camera on a table</a:t>
            </a:r>
            <a:r>
              <a:rPr lang="en-SG" dirty="0"/>
              <a:t> </a:t>
            </a:r>
            <a:r>
              <a:rPr lang="en-SG" dirty="0" smtClean="0"/>
              <a:t> </a:t>
            </a:r>
            <a:endParaRPr lang="en-SG" dirty="0"/>
          </a:p>
          <a:p>
            <a:r>
              <a:rPr lang="en-SG" dirty="0" smtClean="0"/>
              <a:t> </a:t>
            </a:r>
            <a:r>
              <a:rPr lang="en-SG" b="1" dirty="0" smtClean="0"/>
              <a:t>stop </a:t>
            </a:r>
            <a:r>
              <a:rPr lang="en-SG" b="1" dirty="0"/>
              <a:t>the camera with the record button before catching action in another area.</a:t>
            </a:r>
            <a:r>
              <a:rPr lang="en-SG" dirty="0"/>
              <a:t> </a:t>
            </a:r>
            <a:r>
              <a:rPr lang="en-SG" dirty="0" smtClean="0"/>
              <a:t> .</a:t>
            </a:r>
            <a:endParaRPr lang="en-SG" dirty="0"/>
          </a:p>
          <a:p>
            <a:r>
              <a:rPr lang="en-SG" b="1" dirty="0"/>
              <a:t>If you are not a steady shooter and you don't have a tripod, shoot </a:t>
            </a:r>
            <a:r>
              <a:rPr lang="en-SG" b="1" i="1" dirty="0"/>
              <a:t>fewer</a:t>
            </a:r>
            <a:r>
              <a:rPr lang="en-SG" b="1" dirty="0"/>
              <a:t> close-ups</a:t>
            </a:r>
            <a:r>
              <a:rPr lang="en-SG" dirty="0"/>
              <a:t>. </a:t>
            </a:r>
            <a:r>
              <a:rPr lang="en-SG" dirty="0" smtClean="0"/>
              <a:t> </a:t>
            </a:r>
            <a:endParaRPr lang="en-SG" dirty="0"/>
          </a:p>
          <a:p>
            <a:r>
              <a:rPr lang="en-SG" b="1" dirty="0"/>
              <a:t>Make pans, zooms, and tilts count</a:t>
            </a:r>
            <a:r>
              <a:rPr lang="en-SG" dirty="0"/>
              <a:t>. </a:t>
            </a:r>
            <a:r>
              <a:rPr lang="en-SG" dirty="0" smtClean="0"/>
              <a:t> Only </a:t>
            </a:r>
            <a:r>
              <a:rPr lang="en-SG" dirty="0"/>
              <a:t>use pans, zooms, and tilts when they are called for </a:t>
            </a:r>
            <a:r>
              <a:rPr lang="en-SG" dirty="0" smtClean="0"/>
              <a:t> </a:t>
            </a:r>
            <a:endParaRPr lang="en-SG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578693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dirty="0"/>
              <a:t>Video </a:t>
            </a:r>
            <a:r>
              <a:rPr lang="en-SG" b="1" dirty="0" smtClean="0"/>
              <a:t>Editing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SG" dirty="0"/>
              <a:t>creative </a:t>
            </a:r>
            <a:r>
              <a:rPr lang="en-SG" dirty="0" smtClean="0"/>
              <a:t>process</a:t>
            </a:r>
          </a:p>
          <a:p>
            <a:r>
              <a:rPr lang="en-SG" dirty="0"/>
              <a:t>editing software programs digitize </a:t>
            </a:r>
            <a:r>
              <a:rPr lang="en-SG" dirty="0" smtClean="0"/>
              <a:t>video</a:t>
            </a:r>
          </a:p>
          <a:p>
            <a:r>
              <a:rPr lang="en-SG" dirty="0"/>
              <a:t>familiar with your video editing </a:t>
            </a:r>
            <a:r>
              <a:rPr lang="en-SG" dirty="0" smtClean="0"/>
              <a:t>software</a:t>
            </a:r>
          </a:p>
          <a:p>
            <a:r>
              <a:rPr lang="en-SG" dirty="0"/>
              <a:t> </a:t>
            </a:r>
            <a:r>
              <a:rPr lang="en-SG" dirty="0" smtClean="0"/>
              <a:t>time-consuming</a:t>
            </a:r>
          </a:p>
          <a:p>
            <a:pPr lvl="1"/>
            <a:r>
              <a:rPr lang="en-SG" dirty="0"/>
              <a:t>one minute of finished video </a:t>
            </a:r>
            <a:r>
              <a:rPr lang="en-SG" dirty="0" smtClean="0"/>
              <a:t>takes one </a:t>
            </a:r>
            <a:r>
              <a:rPr lang="en-SG" dirty="0"/>
              <a:t>hour of editing </a:t>
            </a:r>
            <a:r>
              <a:rPr lang="en-SG" dirty="0" smtClean="0"/>
              <a:t>time</a:t>
            </a:r>
          </a:p>
          <a:p>
            <a:pPr marL="457200" lvl="1" indent="0">
              <a:buNone/>
            </a:pPr>
            <a:endParaRPr lang="en-SG" dirty="0" smtClean="0"/>
          </a:p>
        </p:txBody>
      </p:sp>
      <p:pic>
        <p:nvPicPr>
          <p:cNvPr id="11266" name="Picture 2" descr="http://carlsbadvideoservices.com/wp-content/uploads/2013/10/video-edi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1825625"/>
            <a:ext cx="5000625" cy="314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6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dirty="0"/>
              <a:t>Video technology in </a:t>
            </a:r>
            <a:r>
              <a:rPr lang="en-SG" b="1" dirty="0" smtClean="0"/>
              <a:t>education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powerful tool in motivating, engaging and instructing</a:t>
            </a:r>
            <a:endParaRPr lang="en-SG" dirty="0" smtClean="0"/>
          </a:p>
          <a:p>
            <a:r>
              <a:rPr lang="en-SG" dirty="0"/>
              <a:t>transformability and transferability</a:t>
            </a:r>
            <a:endParaRPr lang="en-SG" dirty="0" smtClean="0"/>
          </a:p>
          <a:p>
            <a:r>
              <a:rPr lang="en-SG" dirty="0"/>
              <a:t>enhance the learning experience</a:t>
            </a:r>
            <a:endParaRPr lang="en-SG" dirty="0" smtClean="0"/>
          </a:p>
          <a:p>
            <a:r>
              <a:rPr lang="en-SG" b="1" i="1" dirty="0"/>
              <a:t>experiential value</a:t>
            </a:r>
            <a:endParaRPr lang="en-SG" dirty="0" smtClean="0"/>
          </a:p>
          <a:p>
            <a:r>
              <a:rPr lang="en-SG" dirty="0"/>
              <a:t>demonstration of procedural activities</a:t>
            </a:r>
            <a:endParaRPr lang="en-SG" dirty="0" smtClean="0"/>
          </a:p>
          <a:p>
            <a:r>
              <a:rPr lang="en-SG" dirty="0"/>
              <a:t> tool for self-reflection</a:t>
            </a:r>
            <a:endParaRPr lang="en-SG" dirty="0" smtClean="0"/>
          </a:p>
          <a:p>
            <a:r>
              <a:rPr lang="en-SG" dirty="0" smtClean="0"/>
              <a:t>As record of assessment </a:t>
            </a:r>
            <a:endParaRPr lang="en-SG" dirty="0"/>
          </a:p>
        </p:txBody>
      </p:sp>
      <p:pic>
        <p:nvPicPr>
          <p:cNvPr id="2050" name="Picture 2" descr="http://www.jobsbump.com/wp-content/gallery/default/medical-photographer-jo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694" y="2487526"/>
            <a:ext cx="4600575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4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8081"/>
            <a:ext cx="10515600" cy="1325563"/>
          </a:xfrm>
        </p:spPr>
        <p:txBody>
          <a:bodyPr/>
          <a:lstStyle/>
          <a:p>
            <a:r>
              <a:rPr lang="en-SG" b="1" dirty="0"/>
              <a:t>Video editing </a:t>
            </a:r>
            <a:r>
              <a:rPr lang="en-SG" b="1" dirty="0" smtClean="0"/>
              <a:t>tips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b="1" dirty="0"/>
              <a:t>Do not use everything you shoot</a:t>
            </a:r>
            <a:r>
              <a:rPr lang="en-SG" b="1" dirty="0" smtClean="0"/>
              <a:t>.</a:t>
            </a:r>
          </a:p>
          <a:p>
            <a:r>
              <a:rPr lang="en-SG" b="1" dirty="0"/>
              <a:t>Use, but do not overuse, video </a:t>
            </a:r>
            <a:r>
              <a:rPr lang="en-SG" b="1" dirty="0" smtClean="0"/>
              <a:t>transitions</a:t>
            </a:r>
          </a:p>
          <a:p>
            <a:pPr lvl="1"/>
            <a:r>
              <a:rPr lang="en-SG" b="1" dirty="0" smtClean="0"/>
              <a:t>Cut, dissolve, fade, wipe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838200" y="3216553"/>
            <a:ext cx="4492961" cy="996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SG" sz="2800" b="1" dirty="0"/>
              <a:t>Properly pace the program.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SG" sz="2800" b="1" dirty="0"/>
              <a:t>Remember continuity.</a:t>
            </a:r>
          </a:p>
        </p:txBody>
      </p:sp>
      <p:pic>
        <p:nvPicPr>
          <p:cNvPr id="12290" name="Picture 2" descr="Wonder share video -edi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2" y="2949575"/>
            <a:ext cx="57150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040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dirty="0" smtClean="0"/>
              <a:t>Checklist for Producing Your Own Video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b="1" dirty="0" smtClean="0"/>
              <a:t> </a:t>
            </a:r>
            <a:r>
              <a:rPr lang="en-SG" dirty="0" smtClean="0"/>
              <a:t>Practice </a:t>
            </a:r>
            <a:r>
              <a:rPr lang="en-SG" dirty="0"/>
              <a:t>with your video camera until you can operate it smoothly.</a:t>
            </a:r>
          </a:p>
          <a:p>
            <a:r>
              <a:rPr lang="en-SG" dirty="0"/>
              <a:t>Secure proper video equipment: video camera, tripod, lights, and a microphone.</a:t>
            </a:r>
          </a:p>
          <a:p>
            <a:r>
              <a:rPr lang="en-SG" dirty="0"/>
              <a:t>Minimize pans, tilts, and zooms.</a:t>
            </a:r>
          </a:p>
          <a:p>
            <a:r>
              <a:rPr lang="en-SG" dirty="0"/>
              <a:t>Edit your video.</a:t>
            </a:r>
          </a:p>
          <a:p>
            <a:r>
              <a:rPr lang="en-SG" dirty="0"/>
              <a:t>Duplicate and distribute your video to your target audience.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125330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73" y="90152"/>
            <a:ext cx="4658956" cy="658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3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6366"/>
            <a:ext cx="10515600" cy="579059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Exposure</a:t>
            </a:r>
          </a:p>
          <a:p>
            <a:pPr lvl="0"/>
            <a:r>
              <a:rPr lang="en-US" dirty="0" smtClean="0"/>
              <a:t>Lighting</a:t>
            </a:r>
          </a:p>
          <a:p>
            <a:pPr lvl="0"/>
            <a:r>
              <a:rPr lang="en-US" dirty="0" smtClean="0"/>
              <a:t>Perspective </a:t>
            </a:r>
            <a:r>
              <a:rPr lang="en-US" dirty="0"/>
              <a:t>distortion</a:t>
            </a:r>
          </a:p>
          <a:p>
            <a:pPr lvl="1"/>
            <a:r>
              <a:rPr lang="en-US" dirty="0"/>
              <a:t>“plane parallel”</a:t>
            </a:r>
          </a:p>
          <a:p>
            <a:pPr lvl="1"/>
            <a:r>
              <a:rPr lang="en-US" dirty="0"/>
              <a:t>lens focal length</a:t>
            </a:r>
          </a:p>
          <a:p>
            <a:pPr lvl="0"/>
            <a:r>
              <a:rPr lang="en-US" dirty="0"/>
              <a:t>Management of Distracting elements</a:t>
            </a:r>
          </a:p>
          <a:p>
            <a:pPr lvl="1"/>
            <a:r>
              <a:rPr lang="en-US" dirty="0"/>
              <a:t>clothing (gowns</a:t>
            </a:r>
            <a:r>
              <a:rPr lang="en-US" dirty="0" smtClean="0"/>
              <a:t>), jewelry, make-up, hair, background</a:t>
            </a:r>
            <a:endParaRPr lang="en-US" dirty="0"/>
          </a:p>
          <a:p>
            <a:pPr lvl="0"/>
            <a:r>
              <a:rPr lang="en-US" dirty="0"/>
              <a:t>Standard views – consistency	</a:t>
            </a:r>
          </a:p>
          <a:p>
            <a:pPr lvl="1"/>
            <a:r>
              <a:rPr lang="en-US" dirty="0"/>
              <a:t>establishing shot</a:t>
            </a:r>
          </a:p>
          <a:p>
            <a:pPr lvl="1"/>
            <a:r>
              <a:rPr lang="en-US" dirty="0"/>
              <a:t>close up detail shot</a:t>
            </a:r>
          </a:p>
          <a:p>
            <a:pPr lvl="1"/>
            <a:r>
              <a:rPr lang="en-US" dirty="0"/>
              <a:t>positioning</a:t>
            </a:r>
          </a:p>
          <a:p>
            <a:pPr lvl="1"/>
            <a:r>
              <a:rPr lang="en-US" dirty="0"/>
              <a:t>exposure</a:t>
            </a:r>
          </a:p>
          <a:p>
            <a:pPr lvl="1"/>
            <a:r>
              <a:rPr lang="en-US" dirty="0"/>
              <a:t>angle</a:t>
            </a:r>
          </a:p>
          <a:p>
            <a:pPr lvl="0"/>
            <a:r>
              <a:rPr lang="en-US" dirty="0"/>
              <a:t>Reproduction ratio </a:t>
            </a:r>
          </a:p>
          <a:p>
            <a:pPr lvl="1"/>
            <a:r>
              <a:rPr lang="en-US" dirty="0"/>
              <a:t> image size : actual size</a:t>
            </a:r>
          </a:p>
          <a:p>
            <a:pPr lvl="1"/>
            <a:r>
              <a:rPr lang="en-US" dirty="0" smtClean="0"/>
              <a:t> technique </a:t>
            </a:r>
            <a:r>
              <a:rPr lang="en-US" dirty="0"/>
              <a:t>– rock focus</a:t>
            </a:r>
          </a:p>
          <a:p>
            <a:pPr lvl="0"/>
            <a:r>
              <a:rPr lang="en-US" dirty="0"/>
              <a:t>Scale </a:t>
            </a:r>
          </a:p>
          <a:p>
            <a:endParaRPr lang="en-US" dirty="0"/>
          </a:p>
        </p:txBody>
      </p:sp>
      <p:pic>
        <p:nvPicPr>
          <p:cNvPr id="3076" name="Picture 4" descr="https://encrypted-tbn1.gstatic.com/images?q=tbn:ANd9GcQNxgdg5Y-EaBxVyjV0xEG-IKBOznM0C3ymbDpzyqb9Gk3M4shS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908" y="1782924"/>
            <a:ext cx="3534033" cy="400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6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17" y="1271833"/>
            <a:ext cx="4486453" cy="4351338"/>
          </a:xfrm>
        </p:spPr>
        <p:txBody>
          <a:bodyPr/>
          <a:lstStyle/>
          <a:p>
            <a:pPr fontAlgn="base"/>
            <a:r>
              <a:rPr lang="en-US" dirty="0" smtClean="0"/>
              <a:t>(</a:t>
            </a:r>
            <a:r>
              <a:rPr lang="en-US" dirty="0"/>
              <a:t>a) Positioning: Patient should extend the finger being examined and place it next to tape marks that are perpendicular to the camera axis</a:t>
            </a:r>
            <a:r>
              <a:rPr lang="en-US" dirty="0" smtClean="0"/>
              <a:t>.</a:t>
            </a:r>
            <a:endParaRPr lang="en-US" dirty="0"/>
          </a:p>
          <a:p>
            <a:pPr fontAlgn="base"/>
            <a:r>
              <a:rPr lang="en-US" dirty="0"/>
              <a:t>(a) Framing: Center hand in frame </a:t>
            </a:r>
          </a:p>
          <a:p>
            <a:endParaRPr lang="en-US" dirty="0"/>
          </a:p>
        </p:txBody>
      </p:sp>
      <p:pic>
        <p:nvPicPr>
          <p:cNvPr id="4" name="Picture 4" descr="http://www.josr-online.com/content/figures/1749-799X-9-23-2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53" y="1112526"/>
            <a:ext cx="6621530" cy="442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091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41" y="399246"/>
            <a:ext cx="9722894" cy="585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04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dirty="0"/>
              <a:t>The </a:t>
            </a:r>
            <a:r>
              <a:rPr lang="en-SG" b="1" dirty="0" smtClean="0"/>
              <a:t>Challenge -Educators vs Video Producers</a:t>
            </a:r>
            <a:br>
              <a:rPr lang="en-SG" b="1" dirty="0" smtClean="0"/>
            </a:b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/>
              <a:t>video technology</a:t>
            </a:r>
            <a:r>
              <a:rPr lang="en-SG" dirty="0"/>
              <a:t> </a:t>
            </a:r>
            <a:endParaRPr lang="en-SG" dirty="0" smtClean="0"/>
          </a:p>
          <a:p>
            <a:r>
              <a:rPr lang="en-SG" dirty="0" smtClean="0"/>
              <a:t>editing </a:t>
            </a:r>
            <a:r>
              <a:rPr lang="en-SG" dirty="0"/>
              <a:t>software </a:t>
            </a:r>
            <a:r>
              <a:rPr lang="en-SG" dirty="0" smtClean="0"/>
              <a:t> </a:t>
            </a:r>
          </a:p>
          <a:p>
            <a:r>
              <a:rPr lang="en-SG" dirty="0" smtClean="0"/>
              <a:t>process </a:t>
            </a:r>
            <a:r>
              <a:rPr lang="en-SG" dirty="0"/>
              <a:t>of video </a:t>
            </a:r>
            <a:r>
              <a:rPr lang="en-SG" dirty="0" smtClean="0"/>
              <a:t>production</a:t>
            </a:r>
          </a:p>
          <a:p>
            <a:r>
              <a:rPr lang="en-SG" dirty="0"/>
              <a:t>creativity and innovation</a:t>
            </a:r>
            <a:endParaRPr lang="en-SG" dirty="0" smtClean="0"/>
          </a:p>
          <a:p>
            <a:r>
              <a:rPr lang="en-SG" dirty="0" smtClean="0"/>
              <a:t>Technology – usability</a:t>
            </a:r>
          </a:p>
          <a:p>
            <a:endParaRPr lang="en-SG" b="1" dirty="0"/>
          </a:p>
          <a:p>
            <a:endParaRPr lang="en-SG" dirty="0"/>
          </a:p>
        </p:txBody>
      </p:sp>
      <p:pic>
        <p:nvPicPr>
          <p:cNvPr id="4098" name="Picture 2" descr="http://www.dpgnc.com/images/medical-operating-room-video-produ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14" y="1687176"/>
            <a:ext cx="4728518" cy="347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14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dirty="0"/>
              <a:t>5 Steps to </a:t>
            </a:r>
            <a:r>
              <a:rPr lang="en-SG" b="1" dirty="0" smtClean="0"/>
              <a:t>educational video production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b="1" i="1" dirty="0"/>
              <a:t>Define the Content and the Educational Objectives</a:t>
            </a:r>
            <a:endParaRPr lang="en-SG" dirty="0" smtClean="0"/>
          </a:p>
          <a:p>
            <a:r>
              <a:rPr lang="en-SG" b="1" i="1" dirty="0"/>
              <a:t>Decide the Pedagogic Approach</a:t>
            </a:r>
            <a:endParaRPr lang="en-SG" dirty="0" smtClean="0"/>
          </a:p>
          <a:p>
            <a:r>
              <a:rPr lang="en-SG" b="1" i="1" dirty="0"/>
              <a:t>Decide the Context of Use and the Visual Format</a:t>
            </a:r>
            <a:endParaRPr lang="en-SG" dirty="0" smtClean="0"/>
          </a:p>
          <a:p>
            <a:r>
              <a:rPr lang="en-SG" b="1" i="1" dirty="0"/>
              <a:t>Scripting and Storyboarding</a:t>
            </a:r>
            <a:endParaRPr lang="en-SG" dirty="0" smtClean="0"/>
          </a:p>
          <a:p>
            <a:r>
              <a:rPr lang="en-SG" b="1" i="1" dirty="0" smtClean="0"/>
              <a:t>Just do it - </a:t>
            </a:r>
            <a:r>
              <a:rPr lang="en-SG" b="1" i="1" dirty="0"/>
              <a:t>Produce</a:t>
            </a:r>
            <a:endParaRPr lang="en-SG" b="1" i="1" dirty="0" smtClean="0"/>
          </a:p>
          <a:p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7666355" y="5462601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b="0" i="0" u="none" strike="noStrike" dirty="0" smtClean="0">
                <a:solidFill>
                  <a:srgbClr val="000000"/>
                </a:solidFill>
                <a:effectLst/>
                <a:latin typeface="Lato"/>
              </a:rPr>
              <a:t>By Maria </a:t>
            </a:r>
            <a:r>
              <a:rPr lang="en-SG" b="0" i="0" u="none" strike="noStrike" dirty="0" err="1" smtClean="0">
                <a:solidFill>
                  <a:srgbClr val="000000"/>
                </a:solidFill>
                <a:effectLst/>
                <a:latin typeface="Lato"/>
              </a:rPr>
              <a:t>Manolopoulou</a:t>
            </a:r>
            <a:r>
              <a:rPr lang="en-SG" b="0" i="0" dirty="0" smtClean="0">
                <a:solidFill>
                  <a:srgbClr val="000000"/>
                </a:solidFill>
                <a:effectLst/>
                <a:latin typeface="Lato"/>
              </a:rPr>
              <a:t> </a:t>
            </a:r>
            <a:endParaRPr lang="en-SG" dirty="0"/>
          </a:p>
        </p:txBody>
      </p:sp>
      <p:pic>
        <p:nvPicPr>
          <p:cNvPr id="5122" name="Picture 2" descr="http://www.geniusdv.com/weblog/archives/Avid%20Medic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51916"/>
            <a:ext cx="53340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25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b="1" i="1" dirty="0" smtClean="0"/>
              <a:t>Define Content and Educational Objectives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directly connected with the curricula </a:t>
            </a:r>
            <a:endParaRPr lang="en-SG" dirty="0" smtClean="0"/>
          </a:p>
          <a:p>
            <a:r>
              <a:rPr lang="en-SG" dirty="0" smtClean="0"/>
              <a:t>Visualised content</a:t>
            </a:r>
          </a:p>
          <a:p>
            <a:r>
              <a:rPr lang="en-SG" dirty="0"/>
              <a:t>key points</a:t>
            </a:r>
            <a:endParaRPr lang="en-SG" dirty="0" smtClean="0"/>
          </a:p>
          <a:p>
            <a:r>
              <a:rPr lang="en-SG" dirty="0"/>
              <a:t>educational objectives </a:t>
            </a:r>
            <a:r>
              <a:rPr lang="en-SG" dirty="0" smtClean="0"/>
              <a:t> - guideline </a:t>
            </a:r>
            <a:r>
              <a:rPr lang="en-SG" dirty="0"/>
              <a:t>to structure the </a:t>
            </a:r>
            <a:r>
              <a:rPr lang="en-SG" dirty="0" smtClean="0"/>
              <a:t>video</a:t>
            </a:r>
          </a:p>
          <a:p>
            <a:endParaRPr lang="en-SG" dirty="0" smtClean="0"/>
          </a:p>
          <a:p>
            <a:endParaRPr lang="en-SG" dirty="0" smtClean="0"/>
          </a:p>
        </p:txBody>
      </p:sp>
      <p:pic>
        <p:nvPicPr>
          <p:cNvPr id="6146" name="Picture 2" descr="https://www.ballmediainnovations.com/wp-content/uploads/2014/05/Medical-Video-Production-for-Health-Scre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3921713"/>
            <a:ext cx="6916738" cy="277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980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597</Words>
  <Application>Microsoft Office PowerPoint</Application>
  <PresentationFormat>Widescreen</PresentationFormat>
  <Paragraphs>158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Lato</vt:lpstr>
      <vt:lpstr>Office Theme</vt:lpstr>
      <vt:lpstr>Health Care Educational  Video Production </vt:lpstr>
      <vt:lpstr>Video technology in education</vt:lpstr>
      <vt:lpstr>Consent</vt:lpstr>
      <vt:lpstr>PowerPoint Presentation</vt:lpstr>
      <vt:lpstr>Hand</vt:lpstr>
      <vt:lpstr>PowerPoint Presentation</vt:lpstr>
      <vt:lpstr>The Challenge -Educators vs Video Producers </vt:lpstr>
      <vt:lpstr>5 Steps to educational video production</vt:lpstr>
      <vt:lpstr>Define Content and Educational Objectives</vt:lpstr>
      <vt:lpstr>Pedagogic Approach</vt:lpstr>
      <vt:lpstr>Context of Use and the Visual Format</vt:lpstr>
      <vt:lpstr>Scripting and Storyboarding</vt:lpstr>
      <vt:lpstr>Scriptwriting</vt:lpstr>
      <vt:lpstr>Example of two-column script</vt:lpstr>
      <vt:lpstr>Produce</vt:lpstr>
      <vt:lpstr>Video Equipment</vt:lpstr>
      <vt:lpstr>Video Shooting Considerations</vt:lpstr>
      <vt:lpstr>Shooting Tips</vt:lpstr>
      <vt:lpstr>Video Editing</vt:lpstr>
      <vt:lpstr>Video editing tips</vt:lpstr>
      <vt:lpstr>Checklist for Producing Your Own Video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 Video Production</dc:title>
  <dc:creator>Vaikunthan Rajaratnam</dc:creator>
  <cp:lastModifiedBy>Vaikunthan Rajaratnam</cp:lastModifiedBy>
  <cp:revision>17</cp:revision>
  <dcterms:created xsi:type="dcterms:W3CDTF">2014-09-24T23:39:29Z</dcterms:created>
  <dcterms:modified xsi:type="dcterms:W3CDTF">2014-10-30T12:21:35Z</dcterms:modified>
</cp:coreProperties>
</file>