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4" r:id="rId7"/>
    <p:sldId id="261" r:id="rId8"/>
    <p:sldId id="262" r:id="rId9"/>
    <p:sldId id="263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90" y="-3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B598F-2838-4C8C-859F-CAB254F578D2}" type="datetimeFigureOut">
              <a:rPr lang="en-US" smtClean="0"/>
              <a:t>9/25/2014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34083-74DC-4A83-AB2B-CEC0CC645D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0618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B598F-2838-4C8C-859F-CAB254F578D2}" type="datetimeFigureOut">
              <a:rPr lang="en-US" smtClean="0"/>
              <a:t>9/25/2014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34083-74DC-4A83-AB2B-CEC0CC645D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05749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B598F-2838-4C8C-859F-CAB254F578D2}" type="datetimeFigureOut">
              <a:rPr lang="en-US" smtClean="0"/>
              <a:t>9/25/2014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34083-74DC-4A83-AB2B-CEC0CC645D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8066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B598F-2838-4C8C-859F-CAB254F578D2}" type="datetimeFigureOut">
              <a:rPr lang="en-US" smtClean="0"/>
              <a:t>9/25/2014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34083-74DC-4A83-AB2B-CEC0CC645D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40102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B598F-2838-4C8C-859F-CAB254F578D2}" type="datetimeFigureOut">
              <a:rPr lang="en-US" smtClean="0"/>
              <a:t>9/25/2014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34083-74DC-4A83-AB2B-CEC0CC645D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62799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B598F-2838-4C8C-859F-CAB254F578D2}" type="datetimeFigureOut">
              <a:rPr lang="en-US" smtClean="0"/>
              <a:t>9/25/2014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34083-74DC-4A83-AB2B-CEC0CC645D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838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B598F-2838-4C8C-859F-CAB254F578D2}" type="datetimeFigureOut">
              <a:rPr lang="en-US" smtClean="0"/>
              <a:t>9/25/2014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34083-74DC-4A83-AB2B-CEC0CC645D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8729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B598F-2838-4C8C-859F-CAB254F578D2}" type="datetimeFigureOut">
              <a:rPr lang="en-US" smtClean="0"/>
              <a:t>9/25/2014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34083-74DC-4A83-AB2B-CEC0CC645D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2357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B598F-2838-4C8C-859F-CAB254F578D2}" type="datetimeFigureOut">
              <a:rPr lang="en-US" smtClean="0"/>
              <a:t>9/25/2014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34083-74DC-4A83-AB2B-CEC0CC645D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0780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B598F-2838-4C8C-859F-CAB254F578D2}" type="datetimeFigureOut">
              <a:rPr lang="en-US" smtClean="0"/>
              <a:t>9/25/2014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34083-74DC-4A83-AB2B-CEC0CC645D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1071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B598F-2838-4C8C-859F-CAB254F578D2}" type="datetimeFigureOut">
              <a:rPr lang="en-US" smtClean="0"/>
              <a:t>9/25/2014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34083-74DC-4A83-AB2B-CEC0CC645D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5964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8B598F-2838-4C8C-859F-CAB254F578D2}" type="datetimeFigureOut">
              <a:rPr lang="en-US" smtClean="0"/>
              <a:t>9/25/2014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834083-74DC-4A83-AB2B-CEC0CC645D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1428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7" Type="http://schemas.openxmlformats.org/officeDocument/2006/relationships/image" Target="../media/image1.jpg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Relationship Id="rId6" Type="http://schemas.openxmlformats.org/officeDocument/2006/relationships/slide" Target="slide6.xml"/><Relationship Id="rId5" Type="http://schemas.openxmlformats.org/officeDocument/2006/relationships/slide" Target="slide5.xml"/><Relationship Id="rId4" Type="http://schemas.openxmlformats.org/officeDocument/2006/relationships/slide" Target="slide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4" Type="http://schemas.openxmlformats.org/officeDocument/2006/relationships/slide" Target="slide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" Target="slide1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84570" y="3099876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hlinkClick r:id="rId2" action="ppaction://hlinksldjump"/>
              </a:rPr>
              <a:t>Splint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hlinkClick r:id="rId3" action="ppaction://hlinksldjump"/>
              </a:rPr>
              <a:t>K wire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hlinkClick r:id="rId4" action="ppaction://hlinksldjump" tooltip="Click if  this is your choice"/>
              </a:rPr>
              <a:t>Lag Screw</a:t>
            </a:r>
            <a:r>
              <a:rPr lang="en-US" dirty="0" smtClean="0">
                <a:hlinkClick r:id="rId4" action="ppaction://hlinksldjump" tooltip="Click if  this is your choice"/>
              </a:rPr>
              <a:t/>
            </a:r>
            <a:br>
              <a:rPr lang="en-US" dirty="0" smtClean="0">
                <a:hlinkClick r:id="rId4" action="ppaction://hlinksldjump" tooltip="Click if  this is your choice"/>
              </a:rPr>
            </a:br>
            <a:r>
              <a:rPr lang="en-US" dirty="0" smtClean="0">
                <a:hlinkClick r:id="rId5" action="ppaction://hlinksldjump"/>
              </a:rPr>
              <a:t>Plate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>
                <a:hlinkClick r:id="rId6" action="ppaction://hlinksldjump"/>
              </a:rPr>
              <a:t>E</a:t>
            </a:r>
            <a:r>
              <a:rPr lang="en-US" dirty="0" smtClean="0">
                <a:hlinkClick r:id="rId6" action="ppaction://hlinksldjump"/>
              </a:rPr>
              <a:t>xternal Fixator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2484" y="5897474"/>
            <a:ext cx="9144000" cy="1655762"/>
          </a:xfrm>
        </p:spPr>
        <p:txBody>
          <a:bodyPr/>
          <a:lstStyle/>
          <a:p>
            <a:r>
              <a:rPr lang="en-US" dirty="0" smtClean="0">
                <a:hlinkClick r:id="" action="ppaction://hlinkshowjump?jump=firstslide"/>
              </a:rPr>
              <a:t>Beginning</a:t>
            </a:r>
            <a:r>
              <a:rPr lang="en-US" dirty="0" smtClean="0"/>
              <a:t>	 </a:t>
            </a:r>
            <a:r>
              <a:rPr lang="en-US" dirty="0" smtClean="0">
                <a:hlinkClick r:id="" action="ppaction://hlinkshowjump?jump=previousslide"/>
              </a:rPr>
              <a:t>Previous</a:t>
            </a:r>
            <a:r>
              <a:rPr lang="en-US" dirty="0" smtClean="0"/>
              <a:t> 	</a:t>
            </a:r>
            <a:r>
              <a:rPr lang="en-US" dirty="0" smtClean="0">
                <a:hlinkClick r:id="" action="ppaction://hlinkshowjump?jump=nextslide"/>
              </a:rPr>
              <a:t>Next </a:t>
            </a:r>
            <a:r>
              <a:rPr lang="en-US" dirty="0" smtClean="0"/>
              <a:t>	</a:t>
            </a:r>
            <a:r>
              <a:rPr lang="en-US" dirty="0" smtClean="0">
                <a:hlinkClick r:id="" action="ppaction://hlinkshowjump?jump=lastslide"/>
              </a:rPr>
              <a:t>Last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3238" y="1734203"/>
            <a:ext cx="1714500" cy="334327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984570" y="164543"/>
            <a:ext cx="9872831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SG" sz="4800" dirty="0" smtClean="0"/>
              <a:t>27 year old non dominant index finger </a:t>
            </a:r>
          </a:p>
          <a:p>
            <a:pPr algn="ctr"/>
            <a:r>
              <a:rPr lang="en-SG" sz="4800" dirty="0" smtClean="0"/>
              <a:t>IT technician and concert violinist</a:t>
            </a:r>
            <a:endParaRPr lang="en-SG" sz="4800" dirty="0"/>
          </a:p>
        </p:txBody>
      </p:sp>
    </p:spTree>
    <p:extLst>
      <p:ext uri="{BB962C8B-B14F-4D97-AF65-F5344CB8AC3E}">
        <p14:creationId xmlns:p14="http://schemas.microsoft.com/office/powerpoint/2010/main" val="1724059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G" dirty="0" smtClean="0"/>
              <a:t>Reference 4</a:t>
            </a:r>
            <a:endParaRPr lang="en-SG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690688"/>
            <a:ext cx="9533238" cy="4755686"/>
          </a:xfrm>
          <a:prstGeom prst="rect">
            <a:avLst/>
          </a:prstGeom>
        </p:spPr>
      </p:pic>
      <p:sp>
        <p:nvSpPr>
          <p:cNvPr id="5" name="Subtitle 2"/>
          <p:cNvSpPr txBox="1">
            <a:spLocks/>
          </p:cNvSpPr>
          <p:nvPr/>
        </p:nvSpPr>
        <p:spPr>
          <a:xfrm>
            <a:off x="3517557" y="6300530"/>
            <a:ext cx="91440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>
                <a:hlinkClick r:id="" action="ppaction://hlinkshowjump?jump=firstslide"/>
              </a:rPr>
              <a:t>Beginning</a:t>
            </a:r>
            <a:r>
              <a:rPr lang="en-US" dirty="0" smtClean="0"/>
              <a:t>	 </a:t>
            </a:r>
            <a:r>
              <a:rPr lang="en-US" dirty="0" smtClean="0">
                <a:hlinkClick r:id="" action="ppaction://hlinkshowjump?jump=previousslide"/>
              </a:rPr>
              <a:t>Previous</a:t>
            </a:r>
            <a:r>
              <a:rPr lang="en-US" dirty="0" smtClean="0"/>
              <a:t> 	</a:t>
            </a:r>
            <a:r>
              <a:rPr lang="en-US" dirty="0" smtClean="0">
                <a:hlinkClick r:id="" action="ppaction://hlinkshowjump?jump=nextslide"/>
              </a:rPr>
              <a:t>Next </a:t>
            </a:r>
            <a:r>
              <a:rPr lang="en-US" dirty="0" smtClean="0"/>
              <a:t>	</a:t>
            </a:r>
            <a:r>
              <a:rPr lang="en-US" dirty="0" smtClean="0">
                <a:hlinkClick r:id="" action="ppaction://hlinkshowjump?jump=lastslide"/>
              </a:rPr>
              <a:t>Last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1018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G" dirty="0" smtClean="0"/>
              <a:t>Reference 5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SG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438275"/>
            <a:ext cx="10396319" cy="4949500"/>
          </a:xfrm>
          <a:prstGeom prst="rect">
            <a:avLst/>
          </a:prstGeom>
        </p:spPr>
      </p:pic>
      <p:sp>
        <p:nvSpPr>
          <p:cNvPr id="5" name="Subtitle 2"/>
          <p:cNvSpPr txBox="1">
            <a:spLocks/>
          </p:cNvSpPr>
          <p:nvPr/>
        </p:nvSpPr>
        <p:spPr>
          <a:xfrm>
            <a:off x="3501081" y="6311900"/>
            <a:ext cx="91440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>
                <a:hlinkClick r:id="" action="ppaction://hlinkshowjump?jump=firstslide"/>
              </a:rPr>
              <a:t>Beginning</a:t>
            </a:r>
            <a:r>
              <a:rPr lang="en-US" dirty="0" smtClean="0"/>
              <a:t>	 </a:t>
            </a:r>
            <a:r>
              <a:rPr lang="en-US" dirty="0" smtClean="0">
                <a:hlinkClick r:id="" action="ppaction://hlinkshowjump?jump=previousslide"/>
              </a:rPr>
              <a:t>Previous</a:t>
            </a:r>
            <a:r>
              <a:rPr lang="en-US" dirty="0" smtClean="0"/>
              <a:t> 	</a:t>
            </a:r>
            <a:r>
              <a:rPr lang="en-US" dirty="0" smtClean="0">
                <a:hlinkClick r:id="" action="ppaction://hlinkshowjump?jump=nextslide"/>
              </a:rPr>
              <a:t>Next </a:t>
            </a:r>
            <a:r>
              <a:rPr lang="en-US" dirty="0" smtClean="0"/>
              <a:t>	</a:t>
            </a:r>
            <a:r>
              <a:rPr lang="en-US" dirty="0" smtClean="0">
                <a:hlinkClick r:id="" action="ppaction://hlinkshowjump?jump=lastslide"/>
              </a:rPr>
              <a:t>Last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5817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Splint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01513"/>
            <a:ext cx="10515600" cy="4351338"/>
          </a:xfrm>
        </p:spPr>
        <p:txBody>
          <a:bodyPr/>
          <a:lstStyle/>
          <a:p>
            <a:r>
              <a:rPr lang="en-US" dirty="0" smtClean="0"/>
              <a:t>This is a possibility but will produce stiffness as it is </a:t>
            </a:r>
            <a:r>
              <a:rPr lang="en-US" dirty="0" smtClean="0"/>
              <a:t>intra </a:t>
            </a:r>
            <a:r>
              <a:rPr lang="en-US" dirty="0" smtClean="0"/>
              <a:t>articular </a:t>
            </a:r>
            <a:r>
              <a:rPr lang="en-US" dirty="0" smtClean="0"/>
              <a:t>fracture</a:t>
            </a:r>
          </a:p>
          <a:p>
            <a:r>
              <a:rPr lang="en-US" dirty="0" smtClean="0"/>
              <a:t>General principle of intra articular fractures is 	</a:t>
            </a:r>
          </a:p>
          <a:p>
            <a:pPr lvl="1"/>
            <a:r>
              <a:rPr lang="en-US" dirty="0" smtClean="0"/>
              <a:t>Anatomical reduction</a:t>
            </a:r>
            <a:endParaRPr lang="en-US" dirty="0"/>
          </a:p>
          <a:p>
            <a:pPr lvl="1"/>
            <a:r>
              <a:rPr lang="en-US" dirty="0" smtClean="0"/>
              <a:t>Stable rigid fixation</a:t>
            </a:r>
          </a:p>
          <a:p>
            <a:pPr lvl="1"/>
            <a:r>
              <a:rPr lang="en-US" dirty="0" smtClean="0"/>
              <a:t>Early mobilization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 smtClean="0"/>
          </a:p>
        </p:txBody>
      </p:sp>
      <p:pic>
        <p:nvPicPr>
          <p:cNvPr id="1026" name="Picture 2" descr="A lag screw must be used for fixation to achieve compression and absolute stability. 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79" r="48429"/>
          <a:stretch/>
        </p:blipFill>
        <p:spPr bwMode="auto">
          <a:xfrm>
            <a:off x="8246076" y="2754141"/>
            <a:ext cx="2652584" cy="37117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545492" y="5519351"/>
            <a:ext cx="12967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SG" dirty="0" smtClean="0">
                <a:hlinkClick r:id="rId3" action="ppaction://hlinksldjump"/>
              </a:rPr>
              <a:t>Reference 1</a:t>
            </a:r>
            <a:endParaRPr lang="en-SG" dirty="0"/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1472484" y="5897474"/>
            <a:ext cx="91440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>
                <a:hlinkClick r:id="" action="ppaction://hlinkshowjump?jump=firstslide"/>
              </a:rPr>
              <a:t>Beginning</a:t>
            </a:r>
            <a:r>
              <a:rPr lang="en-US" smtClean="0"/>
              <a:t>	 </a:t>
            </a:r>
            <a:r>
              <a:rPr lang="en-US" smtClean="0">
                <a:hlinkClick r:id="" action="ppaction://hlinkshowjump?jump=previousslide"/>
              </a:rPr>
              <a:t>Previous</a:t>
            </a:r>
            <a:r>
              <a:rPr lang="en-US" smtClean="0"/>
              <a:t> 	</a:t>
            </a:r>
            <a:r>
              <a:rPr lang="en-US" smtClean="0">
                <a:hlinkClick r:id="" action="ppaction://hlinkshowjump?jump=nextslide"/>
              </a:rPr>
              <a:t>Next </a:t>
            </a:r>
            <a:r>
              <a:rPr lang="en-US" smtClean="0"/>
              <a:t>	</a:t>
            </a:r>
            <a:r>
              <a:rPr lang="en-US" smtClean="0">
                <a:hlinkClick r:id="" action="ppaction://hlinkshowjump?jump=lastslide"/>
              </a:rPr>
              <a:t>Last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2925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hlinkClick r:id="rId2" action="ppaction://hlinksldjump"/>
              </a:rPr>
              <a:t>K wire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6351" y="1310979"/>
            <a:ext cx="10515600" cy="4351338"/>
          </a:xfrm>
        </p:spPr>
        <p:txBody>
          <a:bodyPr/>
          <a:lstStyle/>
          <a:p>
            <a:r>
              <a:rPr lang="en-US" dirty="0" smtClean="0"/>
              <a:t>Will hold but not stable and also produce stiffness with the disadvantageous of surgery (scar, infection, bleeding and re surgery for removal)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65732" y="2491222"/>
            <a:ext cx="2916838" cy="3288673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566351" y="5712808"/>
            <a:ext cx="168631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hlinkClick r:id="rId4" action="ppaction://hlinksldjump"/>
              </a:rPr>
              <a:t>Reference 2</a:t>
            </a:r>
            <a:endParaRPr lang="en-SG" dirty="0"/>
          </a:p>
        </p:txBody>
      </p:sp>
      <p:sp>
        <p:nvSpPr>
          <p:cNvPr id="6" name="Rectangle 5"/>
          <p:cNvSpPr/>
          <p:nvPr/>
        </p:nvSpPr>
        <p:spPr>
          <a:xfrm>
            <a:off x="889308" y="3215495"/>
            <a:ext cx="3567362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buFont typeface="Arial" panose="020B0604020202020204" pitchFamily="34" charset="0"/>
              <a:buChar char="•"/>
            </a:pPr>
            <a:r>
              <a:rPr lang="en-SG" dirty="0">
                <a:solidFill>
                  <a:srgbClr val="000000"/>
                </a:solidFill>
                <a:latin typeface="Verdana" panose="020B0604030504040204" pitchFamily="34" charset="0"/>
              </a:rPr>
              <a:t>less stable fixation</a:t>
            </a:r>
            <a:br>
              <a:rPr lang="en-SG" dirty="0">
                <a:solidFill>
                  <a:srgbClr val="000000"/>
                </a:solidFill>
                <a:latin typeface="Verdana" panose="020B0604030504040204" pitchFamily="34" charset="0"/>
              </a:rPr>
            </a:br>
            <a:endParaRPr lang="en-SG" dirty="0">
              <a:solidFill>
                <a:srgbClr val="000000"/>
              </a:solidFill>
              <a:latin typeface="Verdana" panose="020B0604030504040204" pitchFamily="34" charset="0"/>
            </a:endParaRPr>
          </a:p>
          <a:p>
            <a:pPr fontAlgn="base">
              <a:buFont typeface="Arial" panose="020B0604020202020204" pitchFamily="34" charset="0"/>
              <a:buChar char="•"/>
            </a:pPr>
            <a:r>
              <a:rPr lang="en-SG" dirty="0">
                <a:solidFill>
                  <a:srgbClr val="000000"/>
                </a:solidFill>
                <a:latin typeface="Verdana" panose="020B0604030504040204" pitchFamily="34" charset="0"/>
              </a:rPr>
              <a:t>no compression possible</a:t>
            </a:r>
            <a:br>
              <a:rPr lang="en-SG" dirty="0">
                <a:solidFill>
                  <a:srgbClr val="000000"/>
                </a:solidFill>
                <a:latin typeface="Verdana" panose="020B0604030504040204" pitchFamily="34" charset="0"/>
              </a:rPr>
            </a:br>
            <a:endParaRPr lang="en-SG" dirty="0">
              <a:solidFill>
                <a:srgbClr val="000000"/>
              </a:solidFill>
              <a:latin typeface="Verdana" panose="020B0604030504040204" pitchFamily="34" charset="0"/>
            </a:endParaRPr>
          </a:p>
          <a:p>
            <a:pPr fontAlgn="base">
              <a:buFont typeface="Arial" panose="020B0604020202020204" pitchFamily="34" charset="0"/>
              <a:buChar char="•"/>
            </a:pPr>
            <a:r>
              <a:rPr lang="en-SG" dirty="0">
                <a:solidFill>
                  <a:srgbClr val="000000"/>
                </a:solidFill>
                <a:latin typeface="Verdana" panose="020B0604030504040204" pitchFamily="34" charset="0"/>
              </a:rPr>
              <a:t>no early mobility</a:t>
            </a:r>
            <a:br>
              <a:rPr lang="en-SG" dirty="0">
                <a:solidFill>
                  <a:srgbClr val="000000"/>
                </a:solidFill>
                <a:latin typeface="Verdana" panose="020B0604030504040204" pitchFamily="34" charset="0"/>
              </a:rPr>
            </a:br>
            <a:endParaRPr lang="en-SG" dirty="0">
              <a:solidFill>
                <a:srgbClr val="000000"/>
              </a:solidFill>
              <a:latin typeface="Verdana" panose="020B0604030504040204" pitchFamily="34" charset="0"/>
            </a:endParaRPr>
          </a:p>
          <a:p>
            <a:pPr fontAlgn="base">
              <a:buFont typeface="Arial" panose="020B0604020202020204" pitchFamily="34" charset="0"/>
              <a:buChar char="•"/>
            </a:pPr>
            <a:r>
              <a:rPr lang="en-SG" dirty="0">
                <a:solidFill>
                  <a:srgbClr val="000000"/>
                </a:solidFill>
                <a:latin typeface="Verdana" panose="020B0604030504040204" pitchFamily="34" charset="0"/>
              </a:rPr>
              <a:t>may separate the fragments</a:t>
            </a:r>
            <a:br>
              <a:rPr lang="en-SG" dirty="0">
                <a:solidFill>
                  <a:srgbClr val="000000"/>
                </a:solidFill>
                <a:latin typeface="Verdana" panose="020B0604030504040204" pitchFamily="34" charset="0"/>
              </a:rPr>
            </a:br>
            <a:endParaRPr lang="en-SG" dirty="0">
              <a:solidFill>
                <a:srgbClr val="000000"/>
              </a:solidFill>
              <a:latin typeface="Verdana" panose="020B0604030504040204" pitchFamily="34" charset="0"/>
            </a:endParaRPr>
          </a:p>
          <a:p>
            <a:pPr fontAlgn="base">
              <a:buFont typeface="Arial" panose="020B0604020202020204" pitchFamily="34" charset="0"/>
              <a:buChar char="•"/>
            </a:pPr>
            <a:r>
              <a:rPr lang="en-SG" dirty="0">
                <a:solidFill>
                  <a:srgbClr val="000000"/>
                </a:solidFill>
                <a:latin typeface="Verdana" panose="020B0604030504040204" pitchFamily="34" charset="0"/>
              </a:rPr>
              <a:t>may irritate the skin</a:t>
            </a:r>
            <a:endParaRPr lang="en-SG" b="0" i="0" dirty="0">
              <a:solidFill>
                <a:srgbClr val="000000"/>
              </a:solidFill>
              <a:effectLst/>
              <a:latin typeface="Verdana" panose="020B0604030504040204" pitchFamily="34" charset="0"/>
            </a:endParaRP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0" y="-157729"/>
            <a:ext cx="65" cy="31545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19044" rIns="0" bIns="19044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825945" y="3353993"/>
            <a:ext cx="310566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SG" dirty="0"/>
              <a:t>technically easy</a:t>
            </a:r>
            <a:br>
              <a:rPr lang="en-SG" dirty="0"/>
            </a:br>
            <a:endParaRPr lang="en-SG" dirty="0"/>
          </a:p>
          <a:p>
            <a:pPr fontAlgn="base"/>
            <a:r>
              <a:rPr lang="en-SG" dirty="0"/>
              <a:t>minimal soft-tissue lesion</a:t>
            </a:r>
            <a:br>
              <a:rPr lang="en-SG" dirty="0"/>
            </a:br>
            <a:endParaRPr lang="en-SG" dirty="0"/>
          </a:p>
          <a:p>
            <a:pPr fontAlgn="base"/>
            <a:r>
              <a:rPr lang="en-SG" dirty="0"/>
              <a:t>affordable cost</a:t>
            </a:r>
            <a:br>
              <a:rPr lang="en-SG" dirty="0"/>
            </a:br>
            <a:endParaRPr lang="en-SG" dirty="0"/>
          </a:p>
          <a:p>
            <a:pPr fontAlgn="base"/>
            <a:r>
              <a:rPr lang="en-SG" dirty="0"/>
              <a:t>universal availability</a:t>
            </a:r>
          </a:p>
          <a:p>
            <a:endParaRPr lang="en-SG" dirty="0"/>
          </a:p>
        </p:txBody>
      </p:sp>
      <p:sp>
        <p:nvSpPr>
          <p:cNvPr id="11" name="Subtitle 2"/>
          <p:cNvSpPr txBox="1">
            <a:spLocks/>
          </p:cNvSpPr>
          <p:nvPr/>
        </p:nvSpPr>
        <p:spPr>
          <a:xfrm>
            <a:off x="1999705" y="6082140"/>
            <a:ext cx="91440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>
                <a:hlinkClick r:id="" action="ppaction://hlinkshowjump?jump=firstslide"/>
              </a:rPr>
              <a:t>Beginning</a:t>
            </a:r>
            <a:r>
              <a:rPr lang="en-US" dirty="0" smtClean="0"/>
              <a:t>	 </a:t>
            </a:r>
            <a:r>
              <a:rPr lang="en-US" dirty="0" smtClean="0">
                <a:hlinkClick r:id="" action="ppaction://hlinkshowjump?jump=previousslide"/>
              </a:rPr>
              <a:t>Previous</a:t>
            </a:r>
            <a:r>
              <a:rPr lang="en-US" dirty="0" smtClean="0"/>
              <a:t> 	</a:t>
            </a:r>
            <a:r>
              <a:rPr lang="en-US" dirty="0" smtClean="0">
                <a:hlinkClick r:id="" action="ppaction://hlinkshowjump?jump=nextslide"/>
              </a:rPr>
              <a:t>Next </a:t>
            </a:r>
            <a:r>
              <a:rPr lang="en-US" dirty="0" smtClean="0"/>
              <a:t>	</a:t>
            </a:r>
            <a:r>
              <a:rPr lang="en-US" dirty="0" smtClean="0">
                <a:hlinkClick r:id="" action="ppaction://hlinkshowjump?jump=lastslide"/>
              </a:rPr>
              <a:t>Last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4163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Lag screw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838200" y="2008140"/>
            <a:ext cx="6268995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n-SG" dirty="0">
                <a:solidFill>
                  <a:srgbClr val="000000"/>
                </a:solidFill>
                <a:latin typeface="Verdana" panose="020B0604030504040204" pitchFamily="34" charset="0"/>
              </a:rPr>
              <a:t>These fractures are rare, but difficult to treat. There is an increased risk of joint stiffness resulting from these fractures</a:t>
            </a:r>
            <a:r>
              <a:rPr lang="en-SG" dirty="0" smtClean="0">
                <a:solidFill>
                  <a:srgbClr val="000000"/>
                </a:solidFill>
                <a:latin typeface="Verdana" panose="020B0604030504040204" pitchFamily="34" charset="0"/>
              </a:rPr>
              <a:t>. It </a:t>
            </a:r>
            <a:r>
              <a:rPr lang="en-SG" dirty="0">
                <a:solidFill>
                  <a:srgbClr val="000000"/>
                </a:solidFill>
                <a:latin typeface="Verdana" panose="020B0604030504040204" pitchFamily="34" charset="0"/>
              </a:rPr>
              <a:t>is wise to use magnifying loupes in these procedures. Gentle and precise handling throughout the procedure is mandatory.</a:t>
            </a:r>
            <a:endParaRPr lang="en-SG" b="0" i="0" dirty="0">
              <a:solidFill>
                <a:srgbClr val="000000"/>
              </a:solidFill>
              <a:effectLst/>
              <a:latin typeface="Verdana" panose="020B0604030504040204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SG" dirty="0"/>
          </a:p>
        </p:txBody>
      </p:sp>
      <p:pic>
        <p:nvPicPr>
          <p:cNvPr id="2052" name="Picture 4" descr="Screw length needs to be adequate for the screw just to penetrate the opposite cortex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7195" y="2825578"/>
            <a:ext cx="4158967" cy="30807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838200" y="3765771"/>
            <a:ext cx="638187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SG" dirty="0"/>
              <a:t> articular fractures should be reduced </a:t>
            </a:r>
            <a:r>
              <a:rPr lang="en-SG" dirty="0" smtClean="0"/>
              <a:t>anatomically </a:t>
            </a:r>
          </a:p>
          <a:p>
            <a:r>
              <a:rPr lang="en-SG" dirty="0" smtClean="0"/>
              <a:t>the </a:t>
            </a:r>
            <a:r>
              <a:rPr lang="en-SG" dirty="0"/>
              <a:t>articular cartilage may be damaged, </a:t>
            </a:r>
            <a:endParaRPr lang="en-SG" dirty="0" smtClean="0"/>
          </a:p>
          <a:p>
            <a:r>
              <a:rPr lang="en-SG" dirty="0" smtClean="0"/>
              <a:t>leading </a:t>
            </a:r>
            <a:r>
              <a:rPr lang="en-SG" dirty="0"/>
              <a:t>to painful degenerative joint disease </a:t>
            </a:r>
            <a:r>
              <a:rPr lang="en-SG" dirty="0" smtClean="0"/>
              <a:t>and digital </a:t>
            </a:r>
            <a:r>
              <a:rPr lang="en-SG" dirty="0"/>
              <a:t>deformity</a:t>
            </a:r>
            <a:r>
              <a:rPr lang="en-SG" dirty="0" smtClean="0"/>
              <a:t>.</a:t>
            </a:r>
          </a:p>
          <a:p>
            <a:r>
              <a:rPr lang="en-SG" dirty="0" smtClean="0"/>
              <a:t> </a:t>
            </a:r>
            <a:r>
              <a:rPr lang="en-SG" dirty="0"/>
              <a:t>can well be dealt with by arthrodesis, </a:t>
            </a:r>
            <a:r>
              <a:rPr lang="en-SG" dirty="0" smtClean="0"/>
              <a:t> .</a:t>
            </a:r>
            <a:endParaRPr lang="en-SG" dirty="0"/>
          </a:p>
        </p:txBody>
      </p:sp>
      <p:sp>
        <p:nvSpPr>
          <p:cNvPr id="7" name="Rectangle 6"/>
          <p:cNvSpPr/>
          <p:nvPr/>
        </p:nvSpPr>
        <p:spPr>
          <a:xfrm>
            <a:off x="941552" y="5460312"/>
            <a:ext cx="12967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hlinkClick r:id="rId3" action="ppaction://hlinksldjump"/>
              </a:rPr>
              <a:t>Reference 3</a:t>
            </a:r>
            <a:endParaRPr lang="en-SG" dirty="0"/>
          </a:p>
        </p:txBody>
      </p:sp>
      <p:sp>
        <p:nvSpPr>
          <p:cNvPr id="10" name="Subtitle 2"/>
          <p:cNvSpPr txBox="1">
            <a:spLocks/>
          </p:cNvSpPr>
          <p:nvPr/>
        </p:nvSpPr>
        <p:spPr>
          <a:xfrm>
            <a:off x="2947057" y="6078366"/>
            <a:ext cx="91440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>
                <a:hlinkClick r:id="" action="ppaction://hlinkshowjump?jump=firstslide"/>
              </a:rPr>
              <a:t>Beginning</a:t>
            </a:r>
            <a:r>
              <a:rPr lang="en-US" dirty="0" smtClean="0"/>
              <a:t>	 </a:t>
            </a:r>
            <a:r>
              <a:rPr lang="en-US" dirty="0" smtClean="0">
                <a:hlinkClick r:id="" action="ppaction://hlinkshowjump?jump=previousslide"/>
              </a:rPr>
              <a:t>Previous</a:t>
            </a:r>
            <a:r>
              <a:rPr lang="en-US" dirty="0" smtClean="0"/>
              <a:t> 	</a:t>
            </a:r>
            <a:r>
              <a:rPr lang="en-US" dirty="0" smtClean="0">
                <a:hlinkClick r:id="" action="ppaction://hlinkshowjump?jump=nextslide"/>
              </a:rPr>
              <a:t>Next </a:t>
            </a:r>
            <a:r>
              <a:rPr lang="en-US" dirty="0" smtClean="0"/>
              <a:t>	</a:t>
            </a:r>
            <a:r>
              <a:rPr lang="en-US" dirty="0" smtClean="0">
                <a:hlinkClick r:id="" action="ppaction://hlinkshowjump?jump=lastslide"/>
              </a:rPr>
              <a:t>Last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8160496" y="2006248"/>
            <a:ext cx="310566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b="1" i="1" u="sng" dirty="0" smtClean="0">
                <a:solidFill>
                  <a:srgbClr val="FF0000"/>
                </a:solidFill>
              </a:rPr>
              <a:t>Ideal Choice for the patient</a:t>
            </a:r>
          </a:p>
          <a:p>
            <a:r>
              <a:rPr lang="en-SG" b="1" i="1" u="sng" dirty="0" smtClean="0">
                <a:solidFill>
                  <a:srgbClr val="FF0000"/>
                </a:solidFill>
              </a:rPr>
              <a:t>Violinist need non dominant mobile painless finger playing action</a:t>
            </a:r>
            <a:endParaRPr lang="en-SG" b="1" i="1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9324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Plate</a:t>
            </a:r>
            <a:endParaRPr lang="en-US" dirty="0"/>
          </a:p>
        </p:txBody>
      </p:sp>
      <p:pic>
        <p:nvPicPr>
          <p:cNvPr id="4098" name="Picture 2" descr="http://a248.e.akamai.net/7/248/432/20120426191618/www.msdlatinamerica.com/ebooks/HandSurgery/files/0511f9d30e4376f8d3ae69c416f2d769.gif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97606" y="1690688"/>
            <a:ext cx="1794366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1163973" y="6042026"/>
            <a:ext cx="12967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SG" dirty="0">
                <a:hlinkClick r:id="rId3" action="ppaction://hlinksldjump"/>
              </a:rPr>
              <a:t>Reference 4</a:t>
            </a:r>
            <a:endParaRPr lang="en-SG" dirty="0"/>
          </a:p>
        </p:txBody>
      </p:sp>
      <p:sp>
        <p:nvSpPr>
          <p:cNvPr id="5" name="Rectangle 4"/>
          <p:cNvSpPr/>
          <p:nvPr/>
        </p:nvSpPr>
        <p:spPr>
          <a:xfrm>
            <a:off x="838200" y="2517342"/>
            <a:ext cx="6096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SG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low </a:t>
            </a:r>
            <a:r>
              <a:rPr lang="en-SG" dirty="0">
                <a:solidFill>
                  <a:srgbClr val="000000"/>
                </a:solidFill>
                <a:latin typeface="Times New Roman" panose="02020603050405020304" pitchFamily="18" charset="0"/>
              </a:rPr>
              <a:t>incidence of </a:t>
            </a:r>
            <a:r>
              <a:rPr lang="en-SG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malunion</a:t>
            </a:r>
            <a:r>
              <a:rPr lang="en-SG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endParaRPr lang="en-SG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SG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stable </a:t>
            </a:r>
            <a:r>
              <a:rPr lang="en-SG" dirty="0">
                <a:solidFill>
                  <a:srgbClr val="000000"/>
                </a:solidFill>
                <a:latin typeface="Times New Roman" panose="02020603050405020304" pitchFamily="18" charset="0"/>
              </a:rPr>
              <a:t>internal </a:t>
            </a:r>
            <a:r>
              <a:rPr lang="en-SG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fixation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SG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no </a:t>
            </a:r>
            <a:r>
              <a:rPr lang="en-SG" dirty="0">
                <a:solidFill>
                  <a:srgbClr val="000000"/>
                </a:solidFill>
                <a:latin typeface="Times New Roman" panose="02020603050405020304" pitchFamily="18" charset="0"/>
              </a:rPr>
              <a:t>need for external immobilization, </a:t>
            </a:r>
            <a:r>
              <a:rPr lang="en-SG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SG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immediate </a:t>
            </a:r>
            <a:r>
              <a:rPr lang="en-SG" dirty="0">
                <a:solidFill>
                  <a:srgbClr val="000000"/>
                </a:solidFill>
                <a:latin typeface="Times New Roman" panose="02020603050405020304" pitchFamily="18" charset="0"/>
              </a:rPr>
              <a:t>movement of </a:t>
            </a:r>
            <a:r>
              <a:rPr lang="en-SG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joints</a:t>
            </a:r>
            <a:r>
              <a:rPr lang="en-SG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endParaRPr lang="en-SG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SG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Meticulous </a:t>
            </a:r>
            <a:r>
              <a:rPr lang="en-SG" dirty="0">
                <a:solidFill>
                  <a:srgbClr val="000000"/>
                </a:solidFill>
                <a:latin typeface="Times New Roman" panose="02020603050405020304" pitchFamily="18" charset="0"/>
              </a:rPr>
              <a:t>surgical technique </a:t>
            </a:r>
            <a:r>
              <a:rPr lang="en-SG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SG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Need training program</a:t>
            </a:r>
            <a:endParaRPr lang="en-SG" dirty="0"/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2798776" y="5897474"/>
            <a:ext cx="91440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>
                <a:hlinkClick r:id="" action="ppaction://hlinkshowjump?jump=firstslide"/>
              </a:rPr>
              <a:t>Beginning</a:t>
            </a:r>
            <a:r>
              <a:rPr lang="en-US" dirty="0" smtClean="0"/>
              <a:t>	 </a:t>
            </a:r>
            <a:r>
              <a:rPr lang="en-US" dirty="0" smtClean="0">
                <a:hlinkClick r:id="" action="ppaction://hlinkshowjump?jump=previousslide"/>
              </a:rPr>
              <a:t>Previous</a:t>
            </a:r>
            <a:r>
              <a:rPr lang="en-US" dirty="0" smtClean="0"/>
              <a:t> 	</a:t>
            </a:r>
            <a:r>
              <a:rPr lang="en-US" dirty="0" smtClean="0">
                <a:hlinkClick r:id="" action="ppaction://hlinkshowjump?jump=nextslide"/>
              </a:rPr>
              <a:t>Next </a:t>
            </a:r>
            <a:r>
              <a:rPr lang="en-US" dirty="0" smtClean="0"/>
              <a:t>	</a:t>
            </a:r>
            <a:r>
              <a:rPr lang="en-US" dirty="0" smtClean="0">
                <a:hlinkClick r:id="" action="ppaction://hlinkshowjump?jump=lastslide"/>
              </a:rPr>
              <a:t>Last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821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External Fixator</a:t>
            </a:r>
            <a:endParaRPr lang="en-SG" dirty="0"/>
          </a:p>
        </p:txBody>
      </p:sp>
      <p:sp>
        <p:nvSpPr>
          <p:cNvPr id="4" name="Rectangle 3"/>
          <p:cNvSpPr/>
          <p:nvPr/>
        </p:nvSpPr>
        <p:spPr>
          <a:xfrm>
            <a:off x="1131022" y="6176963"/>
            <a:ext cx="12967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SG" dirty="0">
                <a:hlinkClick r:id="rId2" action="ppaction://hlinksldjump"/>
              </a:rPr>
              <a:t>Reference 5</a:t>
            </a:r>
            <a:endParaRPr lang="en-SG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3048000" y="6176963"/>
            <a:ext cx="91440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>
                <a:hlinkClick r:id="" action="ppaction://hlinkshowjump?jump=firstslide"/>
              </a:rPr>
              <a:t>Beginning</a:t>
            </a:r>
            <a:r>
              <a:rPr lang="en-US" dirty="0" smtClean="0"/>
              <a:t>	 </a:t>
            </a:r>
            <a:r>
              <a:rPr lang="en-US" dirty="0" smtClean="0">
                <a:hlinkClick r:id="" action="ppaction://hlinkshowjump?jump=previousslide"/>
              </a:rPr>
              <a:t>Previous</a:t>
            </a:r>
            <a:r>
              <a:rPr lang="en-US" dirty="0" smtClean="0"/>
              <a:t> 	</a:t>
            </a:r>
            <a:r>
              <a:rPr lang="en-US" dirty="0" smtClean="0">
                <a:hlinkClick r:id="" action="ppaction://hlinkshowjump?jump=nextslide"/>
              </a:rPr>
              <a:t>Next </a:t>
            </a:r>
            <a:r>
              <a:rPr lang="en-US" dirty="0" smtClean="0"/>
              <a:t>	</a:t>
            </a:r>
            <a:r>
              <a:rPr lang="en-US" dirty="0" smtClean="0">
                <a:hlinkClick r:id="" action="ppaction://hlinkshowjump?jump=lastslide"/>
              </a:rPr>
              <a:t>Last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131022" y="1954082"/>
            <a:ext cx="342694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dirty="0"/>
              <a:t>External fixation is an adequate alternative treatment for</a:t>
            </a:r>
          </a:p>
          <a:p>
            <a:r>
              <a:rPr lang="en-SG" dirty="0"/>
              <a:t>unstable phalangeal and metacarpal fractures which are</a:t>
            </a:r>
          </a:p>
          <a:p>
            <a:r>
              <a:rPr lang="en-SG" dirty="0"/>
              <a:t>open or accompanied by severe soft-tissue injuries.</a:t>
            </a:r>
          </a:p>
        </p:txBody>
      </p:sp>
      <p:pic>
        <p:nvPicPr>
          <p:cNvPr id="5122" name="Picture 2" descr="http://www.eorthopod.com/sites/default/files/images/adult_hand_fx_ex_fix.jpg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4108" y="1777078"/>
            <a:ext cx="3435177" cy="34351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/>
          <p:nvPr/>
        </p:nvSpPr>
        <p:spPr>
          <a:xfrm>
            <a:off x="834460" y="4065522"/>
            <a:ext cx="526154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dirty="0"/>
              <a:t>External fixation provides an adequate basis for bone</a:t>
            </a:r>
          </a:p>
          <a:p>
            <a:r>
              <a:rPr lang="en-SG" dirty="0"/>
              <a:t>healing, but does not guarantee good functional outcomes</a:t>
            </a:r>
            <a:r>
              <a:rPr lang="en-SG" dirty="0" smtClean="0"/>
              <a:t>. These </a:t>
            </a:r>
            <a:r>
              <a:rPr lang="en-SG" dirty="0"/>
              <a:t>seem to depend on the severity of </a:t>
            </a:r>
            <a:r>
              <a:rPr lang="en-SG" dirty="0" smtClean="0"/>
              <a:t>accompanying soft-tissue </a:t>
            </a:r>
            <a:r>
              <a:rPr lang="en-SG" dirty="0"/>
              <a:t>injuries</a:t>
            </a:r>
          </a:p>
        </p:txBody>
      </p:sp>
    </p:spTree>
    <p:extLst>
      <p:ext uri="{BB962C8B-B14F-4D97-AF65-F5344CB8AC3E}">
        <p14:creationId xmlns:p14="http://schemas.microsoft.com/office/powerpoint/2010/main" val="4076888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 1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102443" y="241557"/>
            <a:ext cx="5547378" cy="6403216"/>
          </a:xfrm>
          <a:prstGeom prst="rect">
            <a:avLst/>
          </a:prstGeom>
        </p:spPr>
      </p:pic>
      <p:sp>
        <p:nvSpPr>
          <p:cNvPr id="5" name="Subtitle 2"/>
          <p:cNvSpPr txBox="1">
            <a:spLocks/>
          </p:cNvSpPr>
          <p:nvPr/>
        </p:nvSpPr>
        <p:spPr>
          <a:xfrm>
            <a:off x="0" y="6465287"/>
            <a:ext cx="91440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>
                <a:hlinkClick r:id="" action="ppaction://hlinkshowjump?jump=firstslide"/>
              </a:rPr>
              <a:t>Beginning</a:t>
            </a:r>
            <a:r>
              <a:rPr lang="en-US" dirty="0" smtClean="0"/>
              <a:t>	 </a:t>
            </a:r>
            <a:r>
              <a:rPr lang="en-US" dirty="0" smtClean="0">
                <a:hlinkClick r:id="" action="ppaction://hlinkshowjump?jump=previousslide"/>
              </a:rPr>
              <a:t>Previous</a:t>
            </a:r>
            <a:r>
              <a:rPr lang="en-US" dirty="0" smtClean="0"/>
              <a:t> 	</a:t>
            </a:r>
            <a:r>
              <a:rPr lang="en-US" dirty="0" smtClean="0">
                <a:hlinkClick r:id="" action="ppaction://hlinkshowjump?jump=nextslide"/>
              </a:rPr>
              <a:t>Next </a:t>
            </a:r>
            <a:r>
              <a:rPr lang="en-US" dirty="0" smtClean="0"/>
              <a:t>	</a:t>
            </a:r>
            <a:r>
              <a:rPr lang="en-US" dirty="0" smtClean="0">
                <a:hlinkClick r:id="" action="ppaction://hlinkshowjump?jump=lastslide"/>
              </a:rPr>
              <a:t>Last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6294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 2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03108" y="2042985"/>
            <a:ext cx="10798578" cy="3995350"/>
          </a:xfrm>
          <a:prstGeom prst="rect">
            <a:avLst/>
          </a:prstGeom>
        </p:spPr>
      </p:pic>
      <p:sp>
        <p:nvSpPr>
          <p:cNvPr id="5" name="Subtitle 2"/>
          <p:cNvSpPr txBox="1">
            <a:spLocks/>
          </p:cNvSpPr>
          <p:nvPr/>
        </p:nvSpPr>
        <p:spPr>
          <a:xfrm>
            <a:off x="3048000" y="6176963"/>
            <a:ext cx="91440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>
                <a:hlinkClick r:id="" action="ppaction://hlinkshowjump?jump=firstslide"/>
              </a:rPr>
              <a:t>Beginning</a:t>
            </a:r>
            <a:r>
              <a:rPr lang="en-US" dirty="0" smtClean="0"/>
              <a:t>	 </a:t>
            </a:r>
            <a:r>
              <a:rPr lang="en-US" dirty="0" smtClean="0">
                <a:hlinkClick r:id="" action="ppaction://hlinkshowjump?jump=previousslide"/>
              </a:rPr>
              <a:t>Previous</a:t>
            </a:r>
            <a:r>
              <a:rPr lang="en-US" dirty="0" smtClean="0"/>
              <a:t> 	</a:t>
            </a:r>
            <a:r>
              <a:rPr lang="en-US" dirty="0" smtClean="0">
                <a:hlinkClick r:id="" action="ppaction://hlinkshowjump?jump=nextslide"/>
              </a:rPr>
              <a:t>Next </a:t>
            </a:r>
            <a:r>
              <a:rPr lang="en-US" dirty="0" smtClean="0"/>
              <a:t>	</a:t>
            </a:r>
            <a:r>
              <a:rPr lang="en-US" dirty="0" smtClean="0">
                <a:hlinkClick r:id="" action="ppaction://hlinkshowjump?jump=lastslide"/>
              </a:rPr>
              <a:t>Last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0819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 3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SG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24449" y="-107092"/>
            <a:ext cx="4602314" cy="7200899"/>
          </a:xfrm>
          <a:prstGeom prst="rect">
            <a:avLst/>
          </a:prstGeom>
        </p:spPr>
      </p:pic>
      <p:sp>
        <p:nvSpPr>
          <p:cNvPr id="7" name="Subtitle 2"/>
          <p:cNvSpPr txBox="1">
            <a:spLocks/>
          </p:cNvSpPr>
          <p:nvPr/>
        </p:nvSpPr>
        <p:spPr>
          <a:xfrm>
            <a:off x="0" y="6176963"/>
            <a:ext cx="91440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>
                <a:hlinkClick r:id="" action="ppaction://hlinkshowjump?jump=firstslide"/>
              </a:rPr>
              <a:t>Beginning</a:t>
            </a:r>
            <a:r>
              <a:rPr lang="en-US" dirty="0" smtClean="0"/>
              <a:t>	 </a:t>
            </a:r>
            <a:r>
              <a:rPr lang="en-US" dirty="0" smtClean="0">
                <a:hlinkClick r:id="" action="ppaction://hlinkshowjump?jump=previousslide"/>
              </a:rPr>
              <a:t>Previous</a:t>
            </a:r>
            <a:r>
              <a:rPr lang="en-US" dirty="0" smtClean="0"/>
              <a:t> 	</a:t>
            </a:r>
            <a:r>
              <a:rPr lang="en-US" dirty="0" smtClean="0">
                <a:hlinkClick r:id="" action="ppaction://hlinkshowjump?jump=nextslide"/>
              </a:rPr>
              <a:t>Next </a:t>
            </a:r>
            <a:r>
              <a:rPr lang="en-US" dirty="0" smtClean="0"/>
              <a:t>	</a:t>
            </a:r>
            <a:r>
              <a:rPr lang="en-US" dirty="0" smtClean="0">
                <a:hlinkClick r:id="" action="ppaction://hlinkshowjump?jump=lastslide"/>
              </a:rPr>
              <a:t>Last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2865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98</TotalTime>
  <Words>239</Words>
  <Application>Microsoft Office PowerPoint</Application>
  <PresentationFormat>Widescreen</PresentationFormat>
  <Paragraphs>62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Verdana</vt:lpstr>
      <vt:lpstr>Office Theme</vt:lpstr>
      <vt:lpstr>Splint K wire Lag Screw Plate External Fixator</vt:lpstr>
      <vt:lpstr>Splint</vt:lpstr>
      <vt:lpstr>K wire</vt:lpstr>
      <vt:lpstr>Lag screw</vt:lpstr>
      <vt:lpstr>Plate</vt:lpstr>
      <vt:lpstr>External Fixator</vt:lpstr>
      <vt:lpstr>Reference 1</vt:lpstr>
      <vt:lpstr>Reference 2</vt:lpstr>
      <vt:lpstr>Reference 3</vt:lpstr>
      <vt:lpstr>Reference 4</vt:lpstr>
      <vt:lpstr>Reference 5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Splint K wire Lag Screw Plate External Fixator</dc:title>
  <dc:creator>Vaikunthan Rajaratnam</dc:creator>
  <cp:lastModifiedBy>Vaikunthan Rajaratnam</cp:lastModifiedBy>
  <cp:revision>14</cp:revision>
  <dcterms:created xsi:type="dcterms:W3CDTF">2014-09-11T05:54:40Z</dcterms:created>
  <dcterms:modified xsi:type="dcterms:W3CDTF">2014-09-24T22:53:10Z</dcterms:modified>
</cp:coreProperties>
</file>