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6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7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1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3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3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8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598F-2838-4C8C-859F-CAB254F578D2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4083-74DC-4A83-AB2B-CEC0CC645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2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570" y="30998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Splint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sldjump"/>
              </a:rPr>
              <a:t>K wire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 action="ppaction://hlinksldjump" tooltip="Click if  this is your choice"/>
              </a:rPr>
              <a:t>Lag Screw</a:t>
            </a:r>
            <a:r>
              <a:rPr lang="en-US" dirty="0" smtClean="0">
                <a:hlinkClick r:id="rId4" action="ppaction://hlinksldjump" tooltip="Click if  this is your choice"/>
              </a:rPr>
              <a:t/>
            </a:r>
            <a:br>
              <a:rPr lang="en-US" dirty="0" smtClean="0">
                <a:hlinkClick r:id="rId4" action="ppaction://hlinksldjump" tooltip="Click if  this is your choice"/>
              </a:rPr>
            </a:br>
            <a:r>
              <a:rPr lang="en-US" dirty="0" smtClean="0">
                <a:hlinkClick r:id="rId5" action="ppaction://hlinksldjump"/>
              </a:rPr>
              <a:t>Plate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6" action="ppaction://hlinksldjump"/>
              </a:rPr>
              <a:t>E</a:t>
            </a:r>
            <a:r>
              <a:rPr lang="en-US" dirty="0" smtClean="0">
                <a:hlinkClick r:id="rId6" action="ppaction://hlinksldjump"/>
              </a:rPr>
              <a:t>xternal Fixator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4" y="5897474"/>
            <a:ext cx="9144000" cy="1655762"/>
          </a:xfrm>
        </p:spPr>
        <p:txBody>
          <a:bodyPr/>
          <a:lstStyle/>
          <a:p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238" y="1734203"/>
            <a:ext cx="1714500" cy="3343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570" y="164543"/>
            <a:ext cx="98728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G" sz="4800" dirty="0" smtClean="0"/>
              <a:t>27 year old non dominant index finger </a:t>
            </a:r>
          </a:p>
          <a:p>
            <a:pPr algn="ctr"/>
            <a:r>
              <a:rPr lang="en-SG" sz="4800" dirty="0" smtClean="0"/>
              <a:t>IT technician and concert violinist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17240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Reference 4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533238" cy="4755686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517557" y="630053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1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Reference 5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38275"/>
            <a:ext cx="10396319" cy="49495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501081" y="631190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1513"/>
            <a:ext cx="10515600" cy="4351338"/>
          </a:xfrm>
        </p:spPr>
        <p:txBody>
          <a:bodyPr/>
          <a:lstStyle/>
          <a:p>
            <a:r>
              <a:rPr lang="en-US" dirty="0" smtClean="0"/>
              <a:t>This is a possibility but will produce stiffness as it is </a:t>
            </a:r>
            <a:r>
              <a:rPr lang="en-US" dirty="0" smtClean="0"/>
              <a:t>intra </a:t>
            </a:r>
            <a:r>
              <a:rPr lang="en-US" dirty="0" smtClean="0"/>
              <a:t>articular </a:t>
            </a:r>
            <a:r>
              <a:rPr lang="en-US" dirty="0" smtClean="0"/>
              <a:t>fracture</a:t>
            </a:r>
          </a:p>
          <a:p>
            <a:r>
              <a:rPr lang="en-US" dirty="0" smtClean="0"/>
              <a:t>General principle of intra articular fractures is 	</a:t>
            </a:r>
          </a:p>
          <a:p>
            <a:pPr lvl="1"/>
            <a:r>
              <a:rPr lang="en-US" dirty="0" smtClean="0"/>
              <a:t>Anatomical reduction</a:t>
            </a:r>
            <a:endParaRPr lang="en-US" dirty="0"/>
          </a:p>
          <a:p>
            <a:pPr lvl="1"/>
            <a:r>
              <a:rPr lang="en-US" dirty="0" smtClean="0"/>
              <a:t>Stable rigid fixation</a:t>
            </a:r>
          </a:p>
          <a:p>
            <a:pPr lvl="1"/>
            <a:r>
              <a:rPr lang="en-US" dirty="0" smtClean="0"/>
              <a:t>Early mobilization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A lag screw must be used for fixation to achieve compression and absolute stability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" r="48429"/>
          <a:stretch/>
        </p:blipFill>
        <p:spPr bwMode="auto">
          <a:xfrm>
            <a:off x="8246076" y="2754141"/>
            <a:ext cx="2652584" cy="371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45492" y="5519351"/>
            <a:ext cx="129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smtClean="0">
                <a:hlinkClick r:id="rId3" action="ppaction://hlinksldjump"/>
              </a:rPr>
              <a:t>Reference 1</a:t>
            </a:r>
            <a:endParaRPr lang="en-SG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72484" y="58974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hlinkClick r:id="" action="ppaction://hlinkshowjump?jump=firstslide"/>
              </a:rPr>
              <a:t>Beginning</a:t>
            </a:r>
            <a:r>
              <a:rPr lang="en-US" smtClean="0"/>
              <a:t>	 </a:t>
            </a:r>
            <a:r>
              <a:rPr lang="en-US" smtClean="0">
                <a:hlinkClick r:id="" action="ppaction://hlinkshowjump?jump=previousslide"/>
              </a:rPr>
              <a:t>Previous</a:t>
            </a:r>
            <a:r>
              <a:rPr lang="en-US" smtClean="0"/>
              <a:t> 	</a:t>
            </a:r>
            <a:r>
              <a:rPr lang="en-US" smtClean="0">
                <a:hlinkClick r:id="" action="ppaction://hlinkshowjump?jump=nextslide"/>
              </a:rPr>
              <a:t>Next </a:t>
            </a:r>
            <a:r>
              <a:rPr lang="en-US" smtClean="0"/>
              <a:t>	</a:t>
            </a:r>
            <a:r>
              <a:rPr lang="en-US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K 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51" y="1310979"/>
            <a:ext cx="10515600" cy="4351338"/>
          </a:xfrm>
        </p:spPr>
        <p:txBody>
          <a:bodyPr/>
          <a:lstStyle/>
          <a:p>
            <a:r>
              <a:rPr lang="en-US" dirty="0" smtClean="0"/>
              <a:t>Will hold but not stable and also produce stiffness with the disadvantageous of surgery (scar, infection, bleeding and re surgery for removal)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732" y="2491222"/>
            <a:ext cx="2916838" cy="32886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351" y="5712808"/>
            <a:ext cx="1686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 action="ppaction://hlinksldjump"/>
              </a:rPr>
              <a:t>Reference 2</a:t>
            </a:r>
            <a:endParaRPr lang="en-SG" dirty="0"/>
          </a:p>
        </p:txBody>
      </p:sp>
      <p:sp>
        <p:nvSpPr>
          <p:cNvPr id="6" name="Rectangle 5"/>
          <p:cNvSpPr/>
          <p:nvPr/>
        </p:nvSpPr>
        <p:spPr>
          <a:xfrm>
            <a:off x="889308" y="3215495"/>
            <a:ext cx="35673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less stable fixation</a:t>
            </a:r>
            <a:b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S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no compression possible</a:t>
            </a:r>
            <a:b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S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no early mobility</a:t>
            </a:r>
            <a:b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S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may separate the fragments</a:t>
            </a:r>
            <a:b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S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may irritate the skin</a:t>
            </a:r>
            <a:endParaRPr lang="en-SG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57729"/>
            <a:ext cx="65" cy="3154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9044" rIns="0" bIns="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5945" y="3353993"/>
            <a:ext cx="3105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SG" dirty="0"/>
              <a:t>technically easy</a:t>
            </a:r>
            <a:br>
              <a:rPr lang="en-SG" dirty="0"/>
            </a:br>
            <a:endParaRPr lang="en-SG" dirty="0"/>
          </a:p>
          <a:p>
            <a:pPr fontAlgn="base"/>
            <a:r>
              <a:rPr lang="en-SG" dirty="0"/>
              <a:t>minimal soft-tissue lesion</a:t>
            </a:r>
            <a:br>
              <a:rPr lang="en-SG" dirty="0"/>
            </a:br>
            <a:endParaRPr lang="en-SG" dirty="0"/>
          </a:p>
          <a:p>
            <a:pPr fontAlgn="base"/>
            <a:r>
              <a:rPr lang="en-SG" dirty="0"/>
              <a:t>affordable cost</a:t>
            </a:r>
            <a:br>
              <a:rPr lang="en-SG" dirty="0"/>
            </a:br>
            <a:endParaRPr lang="en-SG" dirty="0"/>
          </a:p>
          <a:p>
            <a:pPr fontAlgn="base"/>
            <a:r>
              <a:rPr lang="en-SG" dirty="0"/>
              <a:t>universal availability</a:t>
            </a:r>
          </a:p>
          <a:p>
            <a:endParaRPr lang="en-SG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999705" y="608214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 screw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008140"/>
            <a:ext cx="6268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These fractures are rare, but difficult to treat. There is an increased risk of joint stiffness resulting from these fractures</a:t>
            </a:r>
            <a:r>
              <a:rPr lang="en-SG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It </a:t>
            </a:r>
            <a:r>
              <a:rPr lang="en-SG" dirty="0">
                <a:solidFill>
                  <a:srgbClr val="000000"/>
                </a:solidFill>
                <a:latin typeface="Verdana" panose="020B0604030504040204" pitchFamily="34" charset="0"/>
              </a:rPr>
              <a:t>is wise to use magnifying loupes in these procedures. Gentle and precise handling throughout the procedure is mandatory.</a:t>
            </a:r>
            <a:endParaRPr lang="en-SG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2052" name="Picture 4" descr="Screw length needs to be adequate for the screw just to penetrate the opposite cortex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195" y="2825578"/>
            <a:ext cx="4158967" cy="308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765771"/>
            <a:ext cx="6381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/>
              <a:t> articular fractures should be reduced </a:t>
            </a:r>
            <a:r>
              <a:rPr lang="en-SG" dirty="0" smtClean="0"/>
              <a:t>anatomically </a:t>
            </a:r>
          </a:p>
          <a:p>
            <a:r>
              <a:rPr lang="en-SG" dirty="0" smtClean="0"/>
              <a:t>the </a:t>
            </a:r>
            <a:r>
              <a:rPr lang="en-SG" dirty="0"/>
              <a:t>articular cartilage may be damaged, </a:t>
            </a:r>
            <a:endParaRPr lang="en-SG" dirty="0" smtClean="0"/>
          </a:p>
          <a:p>
            <a:r>
              <a:rPr lang="en-SG" dirty="0" smtClean="0"/>
              <a:t>leading </a:t>
            </a:r>
            <a:r>
              <a:rPr lang="en-SG" dirty="0"/>
              <a:t>to painful degenerative joint disease </a:t>
            </a:r>
            <a:r>
              <a:rPr lang="en-SG" dirty="0" smtClean="0"/>
              <a:t>and digital </a:t>
            </a:r>
            <a:r>
              <a:rPr lang="en-SG" dirty="0"/>
              <a:t>deformity</a:t>
            </a:r>
            <a:r>
              <a:rPr lang="en-SG" dirty="0" smtClean="0"/>
              <a:t>.</a:t>
            </a:r>
          </a:p>
          <a:p>
            <a:r>
              <a:rPr lang="en-SG" dirty="0" smtClean="0"/>
              <a:t> </a:t>
            </a:r>
            <a:r>
              <a:rPr lang="en-SG" dirty="0"/>
              <a:t>can well be dealt with by arthrodesis, </a:t>
            </a:r>
            <a:r>
              <a:rPr lang="en-SG" dirty="0" smtClean="0"/>
              <a:t> .</a:t>
            </a:r>
            <a:endParaRPr lang="en-SG" dirty="0"/>
          </a:p>
        </p:txBody>
      </p:sp>
      <p:sp>
        <p:nvSpPr>
          <p:cNvPr id="7" name="Rectangle 6"/>
          <p:cNvSpPr/>
          <p:nvPr/>
        </p:nvSpPr>
        <p:spPr>
          <a:xfrm>
            <a:off x="941552" y="5460312"/>
            <a:ext cx="129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 action="ppaction://hlinksldjump"/>
              </a:rPr>
              <a:t>Reference 3</a:t>
            </a:r>
            <a:endParaRPr lang="en-SG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947057" y="607836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60496" y="2006248"/>
            <a:ext cx="3105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i="1" u="sng" dirty="0" smtClean="0">
                <a:solidFill>
                  <a:srgbClr val="FF0000"/>
                </a:solidFill>
              </a:rPr>
              <a:t>Ideal Choice for the patient</a:t>
            </a:r>
          </a:p>
          <a:p>
            <a:r>
              <a:rPr lang="en-SG" b="1" i="1" u="sng" dirty="0" smtClean="0">
                <a:solidFill>
                  <a:srgbClr val="FF0000"/>
                </a:solidFill>
              </a:rPr>
              <a:t>Violinist need non dominant mobile painless finger playing action</a:t>
            </a:r>
            <a:endParaRPr lang="en-SG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Plate</a:t>
            </a:r>
            <a:endParaRPr lang="en-US" dirty="0"/>
          </a:p>
        </p:txBody>
      </p:sp>
      <p:pic>
        <p:nvPicPr>
          <p:cNvPr id="4098" name="Picture 2" descr="http://a248.e.akamai.net/7/248/432/20120426191618/www.msdlatinamerica.com/ebooks/HandSurgery/files/0511f9d30e4376f8d3ae69c416f2d76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606" y="1690688"/>
            <a:ext cx="179436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63973" y="6042026"/>
            <a:ext cx="129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>
                <a:hlinkClick r:id="rId3" action="ppaction://hlinksldjump"/>
              </a:rPr>
              <a:t>Reference 4</a:t>
            </a:r>
            <a:endParaRPr lang="en-SG" dirty="0"/>
          </a:p>
        </p:txBody>
      </p:sp>
      <p:sp>
        <p:nvSpPr>
          <p:cNvPr id="5" name="Rectangle 4"/>
          <p:cNvSpPr/>
          <p:nvPr/>
        </p:nvSpPr>
        <p:spPr>
          <a:xfrm>
            <a:off x="838200" y="251734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low 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incidence of </a:t>
            </a:r>
            <a:r>
              <a:rPr lang="en-S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malunion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en-SG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stable 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internal </a:t>
            </a: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fixation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 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need for external immobilization, </a:t>
            </a: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immediate 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movement of </a:t>
            </a: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joints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SG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Meticulous </a:t>
            </a:r>
            <a:r>
              <a:rPr lang="en-SG" dirty="0">
                <a:solidFill>
                  <a:srgbClr val="000000"/>
                </a:solidFill>
                <a:latin typeface="Times New Roman" panose="02020603050405020304" pitchFamily="18" charset="0"/>
              </a:rPr>
              <a:t>surgical technique </a:t>
            </a: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Need training program</a:t>
            </a:r>
            <a:endParaRPr lang="en-S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98776" y="58974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Fixator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1131022" y="6176963"/>
            <a:ext cx="129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>
                <a:hlinkClick r:id="rId2" action="ppaction://hlinksldjump"/>
              </a:rPr>
              <a:t>Reference 5</a:t>
            </a:r>
            <a:endParaRPr lang="en-S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0" y="6176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31022" y="1954082"/>
            <a:ext cx="34269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/>
              <a:t>External fixation is an adequate alternative treatment for</a:t>
            </a:r>
          </a:p>
          <a:p>
            <a:r>
              <a:rPr lang="en-SG" dirty="0"/>
              <a:t>unstable phalangeal and metacarpal fractures which are</a:t>
            </a:r>
          </a:p>
          <a:p>
            <a:r>
              <a:rPr lang="en-SG" dirty="0"/>
              <a:t>open or accompanied by severe soft-tissue injuries.</a:t>
            </a:r>
          </a:p>
        </p:txBody>
      </p:sp>
      <p:pic>
        <p:nvPicPr>
          <p:cNvPr id="5122" name="Picture 2" descr="http://www.eorthopod.com/sites/default/files/images/adult_hand_fx_ex_fix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08" y="1777078"/>
            <a:ext cx="3435177" cy="34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4460" y="4065522"/>
            <a:ext cx="5261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dirty="0"/>
              <a:t>External fixation provides an adequate basis for bone</a:t>
            </a:r>
          </a:p>
          <a:p>
            <a:r>
              <a:rPr lang="en-SG" dirty="0"/>
              <a:t>healing, but does not guarantee good functional outcomes</a:t>
            </a:r>
            <a:r>
              <a:rPr lang="en-SG" dirty="0" smtClean="0"/>
              <a:t>. These </a:t>
            </a:r>
            <a:r>
              <a:rPr lang="en-SG" dirty="0"/>
              <a:t>seem to depend on the severity of </a:t>
            </a:r>
            <a:r>
              <a:rPr lang="en-SG" dirty="0" smtClean="0"/>
              <a:t>accompanying soft-tissue </a:t>
            </a:r>
            <a:r>
              <a:rPr lang="en-SG" dirty="0"/>
              <a:t>injuries</a:t>
            </a:r>
          </a:p>
        </p:txBody>
      </p:sp>
    </p:spTree>
    <p:extLst>
      <p:ext uri="{BB962C8B-B14F-4D97-AF65-F5344CB8AC3E}">
        <p14:creationId xmlns:p14="http://schemas.microsoft.com/office/powerpoint/2010/main" val="40768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2443" y="241557"/>
            <a:ext cx="5547378" cy="6403216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64652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108" y="2042985"/>
            <a:ext cx="10798578" cy="399535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0" y="6176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49" y="-107092"/>
            <a:ext cx="4602314" cy="720089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176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hlinkClick r:id="" action="ppaction://hlinkshowjump?jump=firstslide"/>
              </a:rPr>
              <a:t>Beginning</a:t>
            </a:r>
            <a:r>
              <a:rPr lang="en-US" dirty="0" smtClean="0"/>
              <a:t>	 </a:t>
            </a:r>
            <a:r>
              <a:rPr lang="en-US" dirty="0" smtClean="0">
                <a:hlinkClick r:id="" action="ppaction://hlinkshowjump?jump=previousslide"/>
              </a:rPr>
              <a:t>Previous</a:t>
            </a:r>
            <a:r>
              <a:rPr lang="en-US" dirty="0" smtClean="0"/>
              <a:t> 	</a:t>
            </a:r>
            <a:r>
              <a:rPr lang="en-US" dirty="0" smtClean="0">
                <a:hlinkClick r:id="" action="ppaction://hlinkshowjump?jump=nextslide"/>
              </a:rPr>
              <a:t>Next </a:t>
            </a:r>
            <a:r>
              <a:rPr lang="en-US" dirty="0" smtClean="0"/>
              <a:t>	</a:t>
            </a:r>
            <a:r>
              <a:rPr lang="en-US" dirty="0" smtClean="0">
                <a:hlinkClick r:id="" action="ppaction://hlinkshowjump?jump=lastslide"/>
              </a:rPr>
              <a:t>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239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Office Theme</vt:lpstr>
      <vt:lpstr>Splint K wire Lag Screw Plate External Fixator</vt:lpstr>
      <vt:lpstr>Splint</vt:lpstr>
      <vt:lpstr>K wire</vt:lpstr>
      <vt:lpstr>Lag screw</vt:lpstr>
      <vt:lpstr>Plate</vt:lpstr>
      <vt:lpstr>External Fixator</vt:lpstr>
      <vt:lpstr>Reference 1</vt:lpstr>
      <vt:lpstr>Reference 2</vt:lpstr>
      <vt:lpstr>Reference 3</vt:lpstr>
      <vt:lpstr>Reference 4</vt:lpstr>
      <vt:lpstr>Reference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Splint K wire Lag Screw Plate External Fixator</dc:title>
  <dc:creator>Vaikunthan Rajaratnam</dc:creator>
  <cp:lastModifiedBy>Vaikunthan Rajaratnam</cp:lastModifiedBy>
  <cp:revision>14</cp:revision>
  <dcterms:created xsi:type="dcterms:W3CDTF">2014-09-11T05:54:40Z</dcterms:created>
  <dcterms:modified xsi:type="dcterms:W3CDTF">2014-09-24T22:53:10Z</dcterms:modified>
</cp:coreProperties>
</file>