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335" r:id="rId3"/>
    <p:sldId id="336" r:id="rId4"/>
    <p:sldId id="337" r:id="rId5"/>
    <p:sldId id="338" r:id="rId6"/>
    <p:sldId id="339" r:id="rId7"/>
    <p:sldId id="340" r:id="rId8"/>
    <p:sldId id="341" r:id="rId9"/>
    <p:sldId id="265" r:id="rId10"/>
    <p:sldId id="342" r:id="rId11"/>
    <p:sldId id="282" r:id="rId12"/>
    <p:sldId id="283" r:id="rId13"/>
    <p:sldId id="284" r:id="rId14"/>
    <p:sldId id="343" r:id="rId15"/>
    <p:sldId id="344" r:id="rId16"/>
    <p:sldId id="260" r:id="rId17"/>
    <p:sldId id="264" r:id="rId18"/>
    <p:sldId id="314" r:id="rId19"/>
    <p:sldId id="316" r:id="rId20"/>
    <p:sldId id="317" r:id="rId21"/>
    <p:sldId id="318" r:id="rId22"/>
    <p:sldId id="329" r:id="rId23"/>
    <p:sldId id="330" r:id="rId24"/>
    <p:sldId id="331" r:id="rId25"/>
    <p:sldId id="332" r:id="rId26"/>
    <p:sldId id="345" r:id="rId27"/>
    <p:sldId id="346" r:id="rId28"/>
    <p:sldId id="347" r:id="rId29"/>
    <p:sldId id="348" r:id="rId30"/>
    <p:sldId id="349" r:id="rId31"/>
    <p:sldId id="261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269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5" r:id="rId50"/>
    <p:sldId id="286" r:id="rId51"/>
    <p:sldId id="287" r:id="rId52"/>
    <p:sldId id="288" r:id="rId53"/>
    <p:sldId id="289" r:id="rId54"/>
    <p:sldId id="290" r:id="rId55"/>
    <p:sldId id="292" r:id="rId56"/>
    <p:sldId id="293" r:id="rId57"/>
    <p:sldId id="294" r:id="rId58"/>
    <p:sldId id="295" r:id="rId59"/>
    <p:sldId id="296" r:id="rId60"/>
    <p:sldId id="297" r:id="rId61"/>
    <p:sldId id="315" r:id="rId62"/>
    <p:sldId id="350" r:id="rId63"/>
    <p:sldId id="351" r:id="rId64"/>
    <p:sldId id="352" r:id="rId65"/>
    <p:sldId id="353" r:id="rId66"/>
    <p:sldId id="354" r:id="rId67"/>
    <p:sldId id="355" r:id="rId68"/>
    <p:sldId id="356" r:id="rId69"/>
    <p:sldId id="357" r:id="rId70"/>
    <p:sldId id="358" r:id="rId71"/>
    <p:sldId id="359" r:id="rId72"/>
    <p:sldId id="360" r:id="rId73"/>
    <p:sldId id="361" r:id="rId74"/>
    <p:sldId id="362" r:id="rId75"/>
    <p:sldId id="363" r:id="rId76"/>
    <p:sldId id="364" r:id="rId77"/>
    <p:sldId id="365" r:id="rId78"/>
    <p:sldId id="366" r:id="rId79"/>
    <p:sldId id="313" r:id="rId80"/>
  </p:sldIdLst>
  <p:sldSz cx="12192000" cy="6858000"/>
  <p:notesSz cx="6858000" cy="9144000"/>
  <p:custDataLst>
    <p:tags r:id="rId8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24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629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535073-9FEB-41F2-AD14-B95F7BCA957D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AAE76B05-4102-466F-8267-377DE57D19BE}">
      <dgm:prSet phldrT="[Text]"/>
      <dgm:spPr/>
      <dgm:t>
        <a:bodyPr/>
        <a:lstStyle/>
        <a:p>
          <a:r>
            <a:rPr lang="en-US" cap="all" baseline="0" dirty="0" err="1"/>
            <a:t>Temporo</a:t>
          </a:r>
          <a:r>
            <a:rPr lang="en-US" cap="all" baseline="0" dirty="0"/>
            <a:t> </a:t>
          </a:r>
          <a:r>
            <a:rPr lang="en-US" cap="all" baseline="0" dirty="0" err="1"/>
            <a:t>Parieteal</a:t>
          </a:r>
          <a:r>
            <a:rPr lang="en-US" cap="all" baseline="0" dirty="0"/>
            <a:t> Lobe</a:t>
          </a:r>
          <a:endParaRPr lang="en-SG" cap="all" baseline="0" dirty="0"/>
        </a:p>
      </dgm:t>
    </dgm:pt>
    <dgm:pt modelId="{A51DF318-EB37-4A3B-8E43-26F4D151003F}" type="parTrans" cxnId="{7F5D081A-8B5C-4C94-8637-5F58BDDF91F3}">
      <dgm:prSet/>
      <dgm:spPr/>
      <dgm:t>
        <a:bodyPr/>
        <a:lstStyle/>
        <a:p>
          <a:endParaRPr lang="en-SG"/>
        </a:p>
      </dgm:t>
    </dgm:pt>
    <dgm:pt modelId="{D220CED6-8324-4C0C-ABF4-897FAFE03696}" type="sibTrans" cxnId="{7F5D081A-8B5C-4C94-8637-5F58BDDF91F3}">
      <dgm:prSet/>
      <dgm:spPr/>
      <dgm:t>
        <a:bodyPr/>
        <a:lstStyle/>
        <a:p>
          <a:endParaRPr lang="en-SG"/>
        </a:p>
      </dgm:t>
    </dgm:pt>
    <dgm:pt modelId="{3CBF815E-4572-418A-B642-660A46923F04}">
      <dgm:prSet phldrT="[Text]"/>
      <dgm:spPr/>
      <dgm:t>
        <a:bodyPr/>
        <a:lstStyle/>
        <a:p>
          <a:r>
            <a:rPr lang="en-US" dirty="0"/>
            <a:t>Senses &amp; Motor</a:t>
          </a:r>
          <a:endParaRPr lang="en-SG" dirty="0"/>
        </a:p>
      </dgm:t>
    </dgm:pt>
    <dgm:pt modelId="{4BE449F3-8D3A-4962-858F-2624EF466942}" type="parTrans" cxnId="{F13F39CE-4A23-4E77-8E54-A9FAC8A8BA5C}">
      <dgm:prSet/>
      <dgm:spPr/>
      <dgm:t>
        <a:bodyPr/>
        <a:lstStyle/>
        <a:p>
          <a:endParaRPr lang="en-SG"/>
        </a:p>
      </dgm:t>
    </dgm:pt>
    <dgm:pt modelId="{8DC21ED0-7477-4E7B-959A-0F170BC069F9}" type="sibTrans" cxnId="{F13F39CE-4A23-4E77-8E54-A9FAC8A8BA5C}">
      <dgm:prSet/>
      <dgm:spPr/>
      <dgm:t>
        <a:bodyPr/>
        <a:lstStyle/>
        <a:p>
          <a:endParaRPr lang="en-SG"/>
        </a:p>
      </dgm:t>
    </dgm:pt>
    <dgm:pt modelId="{5D9EFD57-A7E6-4182-8C43-13AAE36DE414}">
      <dgm:prSet phldrT="[Text]"/>
      <dgm:spPr/>
      <dgm:t>
        <a:bodyPr/>
        <a:lstStyle/>
        <a:p>
          <a:r>
            <a:rPr lang="en-SG" b="0" i="0" cap="all" baseline="0" dirty="0"/>
            <a:t>Hippocampus</a:t>
          </a:r>
          <a:endParaRPr lang="en-SG" cap="all" baseline="0" dirty="0"/>
        </a:p>
      </dgm:t>
    </dgm:pt>
    <dgm:pt modelId="{B38CBAF7-939B-4132-9A9E-4E421FFF83F3}" type="parTrans" cxnId="{23729DBB-0666-4C82-9A81-56F9A1EE6C3E}">
      <dgm:prSet/>
      <dgm:spPr/>
      <dgm:t>
        <a:bodyPr/>
        <a:lstStyle/>
        <a:p>
          <a:endParaRPr lang="en-SG"/>
        </a:p>
      </dgm:t>
    </dgm:pt>
    <dgm:pt modelId="{F45DA945-9946-45BB-B2E0-22AA42728F32}" type="sibTrans" cxnId="{23729DBB-0666-4C82-9A81-56F9A1EE6C3E}">
      <dgm:prSet/>
      <dgm:spPr/>
      <dgm:t>
        <a:bodyPr/>
        <a:lstStyle/>
        <a:p>
          <a:endParaRPr lang="en-SG"/>
        </a:p>
      </dgm:t>
    </dgm:pt>
    <dgm:pt modelId="{B55DDEA4-3852-490E-8C95-DD845E11A81A}">
      <dgm:prSet phldrT="[Text]"/>
      <dgm:spPr/>
      <dgm:t>
        <a:bodyPr/>
        <a:lstStyle/>
        <a:p>
          <a:r>
            <a:rPr lang="en-US" dirty="0"/>
            <a:t>Memory</a:t>
          </a:r>
          <a:endParaRPr lang="en-SG" dirty="0"/>
        </a:p>
      </dgm:t>
    </dgm:pt>
    <dgm:pt modelId="{5E0238FD-0E9C-4A20-9709-4C3600E7FB6B}" type="parTrans" cxnId="{3F29FEC4-3AB6-4A85-BA1A-EFE74DDFD370}">
      <dgm:prSet/>
      <dgm:spPr/>
      <dgm:t>
        <a:bodyPr/>
        <a:lstStyle/>
        <a:p>
          <a:endParaRPr lang="en-SG"/>
        </a:p>
      </dgm:t>
    </dgm:pt>
    <dgm:pt modelId="{C5B5FC39-91EC-4400-A943-6231FD93295D}" type="sibTrans" cxnId="{3F29FEC4-3AB6-4A85-BA1A-EFE74DDFD370}">
      <dgm:prSet/>
      <dgm:spPr/>
      <dgm:t>
        <a:bodyPr/>
        <a:lstStyle/>
        <a:p>
          <a:endParaRPr lang="en-SG"/>
        </a:p>
      </dgm:t>
    </dgm:pt>
    <dgm:pt modelId="{DDEAC466-D1AB-493A-8E6D-7466B8887D50}">
      <dgm:prSet phldrT="[Text]"/>
      <dgm:spPr/>
      <dgm:t>
        <a:bodyPr/>
        <a:lstStyle/>
        <a:p>
          <a:r>
            <a:rPr lang="en-SG" b="0" i="0" dirty="0"/>
            <a:t> </a:t>
          </a:r>
          <a:r>
            <a:rPr lang="en-SG" b="1" i="0" dirty="0"/>
            <a:t>PREFRONTAL CORTEX</a:t>
          </a:r>
          <a:endParaRPr lang="en-SG" dirty="0"/>
        </a:p>
      </dgm:t>
    </dgm:pt>
    <dgm:pt modelId="{CC77C7DA-BA9D-47D7-811C-63C0A6AF0BE0}" type="parTrans" cxnId="{974ED28B-E210-48D2-B8E2-2497295DCFE4}">
      <dgm:prSet/>
      <dgm:spPr/>
      <dgm:t>
        <a:bodyPr/>
        <a:lstStyle/>
        <a:p>
          <a:endParaRPr lang="en-SG"/>
        </a:p>
      </dgm:t>
    </dgm:pt>
    <dgm:pt modelId="{54B4F2A3-D870-4420-8DE3-87845BAEFBC1}" type="sibTrans" cxnId="{974ED28B-E210-48D2-B8E2-2497295DCFE4}">
      <dgm:prSet/>
      <dgm:spPr/>
      <dgm:t>
        <a:bodyPr/>
        <a:lstStyle/>
        <a:p>
          <a:endParaRPr lang="en-SG"/>
        </a:p>
      </dgm:t>
    </dgm:pt>
    <dgm:pt modelId="{EB95AC93-7FAD-485F-BA49-A88045866BA4}">
      <dgm:prSet phldrT="[Text]"/>
      <dgm:spPr/>
      <dgm:t>
        <a:bodyPr/>
        <a:lstStyle/>
        <a:p>
          <a:r>
            <a:rPr lang="en-US" dirty="0"/>
            <a:t>Cognition</a:t>
          </a:r>
          <a:endParaRPr lang="en-SG" dirty="0"/>
        </a:p>
      </dgm:t>
    </dgm:pt>
    <dgm:pt modelId="{A168EDEC-ED1A-483F-983B-269AB780219D}" type="parTrans" cxnId="{B6587B6A-3533-4449-89E5-7D163A2FB4B1}">
      <dgm:prSet/>
      <dgm:spPr/>
      <dgm:t>
        <a:bodyPr/>
        <a:lstStyle/>
        <a:p>
          <a:endParaRPr lang="en-SG"/>
        </a:p>
      </dgm:t>
    </dgm:pt>
    <dgm:pt modelId="{A59DA6D9-4513-4343-8904-B257E2D81B94}" type="sibTrans" cxnId="{B6587B6A-3533-4449-89E5-7D163A2FB4B1}">
      <dgm:prSet/>
      <dgm:spPr/>
      <dgm:t>
        <a:bodyPr/>
        <a:lstStyle/>
        <a:p>
          <a:endParaRPr lang="en-SG"/>
        </a:p>
      </dgm:t>
    </dgm:pt>
    <dgm:pt modelId="{5B3B571E-D998-45DE-8DFC-C771768D695D}">
      <dgm:prSet phldrT="[Text]"/>
      <dgm:spPr/>
      <dgm:t>
        <a:bodyPr/>
        <a:lstStyle/>
        <a:p>
          <a:r>
            <a:rPr lang="en-SG" b="0" i="0" cap="all" baseline="0" dirty="0"/>
            <a:t>Dorsolateral prefrontal cortex</a:t>
          </a:r>
          <a:endParaRPr lang="en-SG" cap="all" baseline="0" dirty="0"/>
        </a:p>
      </dgm:t>
    </dgm:pt>
    <dgm:pt modelId="{FFD9D72B-981E-4F0B-AA06-0377C044DE9F}" type="parTrans" cxnId="{68255DAB-D61D-489A-93C8-579F73EF7490}">
      <dgm:prSet/>
      <dgm:spPr/>
      <dgm:t>
        <a:bodyPr/>
        <a:lstStyle/>
        <a:p>
          <a:endParaRPr lang="en-SG"/>
        </a:p>
      </dgm:t>
    </dgm:pt>
    <dgm:pt modelId="{F0C13BB2-79D7-4139-B81F-7ECAD2B21824}" type="sibTrans" cxnId="{68255DAB-D61D-489A-93C8-579F73EF7490}">
      <dgm:prSet/>
      <dgm:spPr/>
      <dgm:t>
        <a:bodyPr/>
        <a:lstStyle/>
        <a:p>
          <a:endParaRPr lang="en-SG"/>
        </a:p>
      </dgm:t>
    </dgm:pt>
    <dgm:pt modelId="{ADCBA606-9423-4122-973E-092FA60AA274}">
      <dgm:prSet phldrT="[Text]"/>
      <dgm:spPr/>
      <dgm:t>
        <a:bodyPr/>
        <a:lstStyle/>
        <a:p>
          <a:r>
            <a:rPr lang="en-US" dirty="0"/>
            <a:t>Ego</a:t>
          </a:r>
          <a:endParaRPr lang="en-SG" dirty="0"/>
        </a:p>
      </dgm:t>
    </dgm:pt>
    <dgm:pt modelId="{B96BE373-A2BE-404A-82FF-EDBC75496103}" type="parTrans" cxnId="{6D9AEBA9-CD64-4B3F-82EE-96898514A97D}">
      <dgm:prSet/>
      <dgm:spPr/>
      <dgm:t>
        <a:bodyPr/>
        <a:lstStyle/>
        <a:p>
          <a:endParaRPr lang="en-SG"/>
        </a:p>
      </dgm:t>
    </dgm:pt>
    <dgm:pt modelId="{FACF4DB7-482A-4ACF-AB6E-479CD7530606}" type="sibTrans" cxnId="{6D9AEBA9-CD64-4B3F-82EE-96898514A97D}">
      <dgm:prSet/>
      <dgm:spPr/>
      <dgm:t>
        <a:bodyPr/>
        <a:lstStyle/>
        <a:p>
          <a:endParaRPr lang="en-SG"/>
        </a:p>
      </dgm:t>
    </dgm:pt>
    <dgm:pt modelId="{ADEC0F13-B234-474D-B432-53F4277DA401}" type="pres">
      <dgm:prSet presAssocID="{9F535073-9FEB-41F2-AD14-B95F7BCA957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4B345451-70CC-4410-9912-808111BB017A}" type="pres">
      <dgm:prSet presAssocID="{9F535073-9FEB-41F2-AD14-B95F7BCA957D}" presName="children" presStyleCnt="0"/>
      <dgm:spPr/>
    </dgm:pt>
    <dgm:pt modelId="{FBA31183-B745-4781-93CD-E5371A80595E}" type="pres">
      <dgm:prSet presAssocID="{9F535073-9FEB-41F2-AD14-B95F7BCA957D}" presName="child1group" presStyleCnt="0"/>
      <dgm:spPr/>
    </dgm:pt>
    <dgm:pt modelId="{9948CC75-6484-4177-82AB-47EEC6A8BE1E}" type="pres">
      <dgm:prSet presAssocID="{9F535073-9FEB-41F2-AD14-B95F7BCA957D}" presName="child1" presStyleLbl="bgAcc1" presStyleIdx="0" presStyleCnt="4" custScaleX="286079" custLinFactNeighborX="-29004" custLinFactNeighborY="-8198"/>
      <dgm:spPr/>
    </dgm:pt>
    <dgm:pt modelId="{0CBE0A15-0E61-4917-852E-DFD432A94767}" type="pres">
      <dgm:prSet presAssocID="{9F535073-9FEB-41F2-AD14-B95F7BCA957D}" presName="child1Text" presStyleLbl="bgAcc1" presStyleIdx="0" presStyleCnt="4">
        <dgm:presLayoutVars>
          <dgm:bulletEnabled val="1"/>
        </dgm:presLayoutVars>
      </dgm:prSet>
      <dgm:spPr/>
    </dgm:pt>
    <dgm:pt modelId="{E59E0B79-B72D-44EC-A75D-C18BA93B58C1}" type="pres">
      <dgm:prSet presAssocID="{9F535073-9FEB-41F2-AD14-B95F7BCA957D}" presName="child2group" presStyleCnt="0"/>
      <dgm:spPr/>
    </dgm:pt>
    <dgm:pt modelId="{880E9632-8324-4450-899A-3192F4E01DA8}" type="pres">
      <dgm:prSet presAssocID="{9F535073-9FEB-41F2-AD14-B95F7BCA957D}" presName="child2" presStyleLbl="bgAcc1" presStyleIdx="1" presStyleCnt="4" custScaleX="212053" custLinFactNeighborX="42539" custLinFactNeighborY="-1493"/>
      <dgm:spPr/>
    </dgm:pt>
    <dgm:pt modelId="{822549E3-58EB-4212-B8AC-5F7075A67443}" type="pres">
      <dgm:prSet presAssocID="{9F535073-9FEB-41F2-AD14-B95F7BCA957D}" presName="child2Text" presStyleLbl="bgAcc1" presStyleIdx="1" presStyleCnt="4">
        <dgm:presLayoutVars>
          <dgm:bulletEnabled val="1"/>
        </dgm:presLayoutVars>
      </dgm:prSet>
      <dgm:spPr/>
    </dgm:pt>
    <dgm:pt modelId="{E43D71EB-CE0B-4709-BC4E-B739FE3A0CA7}" type="pres">
      <dgm:prSet presAssocID="{9F535073-9FEB-41F2-AD14-B95F7BCA957D}" presName="child3group" presStyleCnt="0"/>
      <dgm:spPr/>
    </dgm:pt>
    <dgm:pt modelId="{AFD1A470-246F-4911-9ED7-1F343F40048E}" type="pres">
      <dgm:prSet presAssocID="{9F535073-9FEB-41F2-AD14-B95F7BCA957D}" presName="child3" presStyleLbl="bgAcc1" presStyleIdx="2" presStyleCnt="4" custScaleX="244877" custLinFactNeighborX="35115" custLinFactNeighborY="-8955"/>
      <dgm:spPr/>
    </dgm:pt>
    <dgm:pt modelId="{F60BCDE4-59F8-4352-954B-F62D75178A09}" type="pres">
      <dgm:prSet presAssocID="{9F535073-9FEB-41F2-AD14-B95F7BCA957D}" presName="child3Text" presStyleLbl="bgAcc1" presStyleIdx="2" presStyleCnt="4">
        <dgm:presLayoutVars>
          <dgm:bulletEnabled val="1"/>
        </dgm:presLayoutVars>
      </dgm:prSet>
      <dgm:spPr/>
    </dgm:pt>
    <dgm:pt modelId="{61F0AFB0-F5F1-41BD-BCE8-CE2DD20D95AF}" type="pres">
      <dgm:prSet presAssocID="{9F535073-9FEB-41F2-AD14-B95F7BCA957D}" presName="child4group" presStyleCnt="0"/>
      <dgm:spPr/>
    </dgm:pt>
    <dgm:pt modelId="{0DEB3582-178A-4482-B179-742681C2A9A7}" type="pres">
      <dgm:prSet presAssocID="{9F535073-9FEB-41F2-AD14-B95F7BCA957D}" presName="child4" presStyleLbl="bgAcc1" presStyleIdx="3" presStyleCnt="4" custScaleX="266051" custLinFactNeighborX="-38672" custLinFactNeighborY="-8209"/>
      <dgm:spPr/>
    </dgm:pt>
    <dgm:pt modelId="{3DD0092A-8F89-4A7F-8582-51AD76DF3005}" type="pres">
      <dgm:prSet presAssocID="{9F535073-9FEB-41F2-AD14-B95F7BCA957D}" presName="child4Text" presStyleLbl="bgAcc1" presStyleIdx="3" presStyleCnt="4">
        <dgm:presLayoutVars>
          <dgm:bulletEnabled val="1"/>
        </dgm:presLayoutVars>
      </dgm:prSet>
      <dgm:spPr/>
    </dgm:pt>
    <dgm:pt modelId="{CA792172-BB69-451E-B60B-96E9F36759D1}" type="pres">
      <dgm:prSet presAssocID="{9F535073-9FEB-41F2-AD14-B95F7BCA957D}" presName="childPlaceholder" presStyleCnt="0"/>
      <dgm:spPr/>
    </dgm:pt>
    <dgm:pt modelId="{396395F0-4CE9-444D-9B37-D33D9AAAFB8C}" type="pres">
      <dgm:prSet presAssocID="{9F535073-9FEB-41F2-AD14-B95F7BCA957D}" presName="circle" presStyleCnt="0"/>
      <dgm:spPr/>
    </dgm:pt>
    <dgm:pt modelId="{4CF2F581-6326-445D-985F-0E69CA4C8D1F}" type="pres">
      <dgm:prSet presAssocID="{9F535073-9FEB-41F2-AD14-B95F7BCA957D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C6255D81-5E5B-498A-95BD-6E5D87A81865}" type="pres">
      <dgm:prSet presAssocID="{9F535073-9FEB-41F2-AD14-B95F7BCA957D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C5F4B65A-4852-4272-8278-184DD9016B37}" type="pres">
      <dgm:prSet presAssocID="{9F535073-9FEB-41F2-AD14-B95F7BCA957D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5805BC7F-B136-427A-81EE-EF19D686D8E1}" type="pres">
      <dgm:prSet presAssocID="{9F535073-9FEB-41F2-AD14-B95F7BCA957D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68EA468-AD0F-40A8-B993-93EAB53F1378}" type="pres">
      <dgm:prSet presAssocID="{9F535073-9FEB-41F2-AD14-B95F7BCA957D}" presName="quadrantPlaceholder" presStyleCnt="0"/>
      <dgm:spPr/>
    </dgm:pt>
    <dgm:pt modelId="{AF5315D0-3000-47D9-976C-53C7D849A897}" type="pres">
      <dgm:prSet presAssocID="{9F535073-9FEB-41F2-AD14-B95F7BCA957D}" presName="center1" presStyleLbl="fgShp" presStyleIdx="0" presStyleCnt="2"/>
      <dgm:spPr/>
    </dgm:pt>
    <dgm:pt modelId="{399801FD-EFAD-47D8-9849-49AB52721939}" type="pres">
      <dgm:prSet presAssocID="{9F535073-9FEB-41F2-AD14-B95F7BCA957D}" presName="center2" presStyleLbl="fgShp" presStyleIdx="1" presStyleCnt="2"/>
      <dgm:spPr/>
    </dgm:pt>
  </dgm:ptLst>
  <dgm:cxnLst>
    <dgm:cxn modelId="{E9325D00-49BB-4C12-A92C-7AFBE64E0CC2}" type="presOf" srcId="{B55DDEA4-3852-490E-8C95-DD845E11A81A}" destId="{822549E3-58EB-4212-B8AC-5F7075A67443}" srcOrd="1" destOrd="0" presId="urn:microsoft.com/office/officeart/2005/8/layout/cycle4"/>
    <dgm:cxn modelId="{706F7B11-1A2F-4FEF-85DF-18B4B3A17D23}" type="presOf" srcId="{5D9EFD57-A7E6-4182-8C43-13AAE36DE414}" destId="{C6255D81-5E5B-498A-95BD-6E5D87A81865}" srcOrd="0" destOrd="0" presId="urn:microsoft.com/office/officeart/2005/8/layout/cycle4"/>
    <dgm:cxn modelId="{7F5D081A-8B5C-4C94-8637-5F58BDDF91F3}" srcId="{9F535073-9FEB-41F2-AD14-B95F7BCA957D}" destId="{AAE76B05-4102-466F-8267-377DE57D19BE}" srcOrd="0" destOrd="0" parTransId="{A51DF318-EB37-4A3B-8E43-26F4D151003F}" sibTransId="{D220CED6-8324-4C0C-ABF4-897FAFE03696}"/>
    <dgm:cxn modelId="{5EF94D5B-327B-4AD0-A6C4-82DBB8DC6358}" type="presOf" srcId="{AAE76B05-4102-466F-8267-377DE57D19BE}" destId="{4CF2F581-6326-445D-985F-0E69CA4C8D1F}" srcOrd="0" destOrd="0" presId="urn:microsoft.com/office/officeart/2005/8/layout/cycle4"/>
    <dgm:cxn modelId="{FD4FD962-2F86-4A44-AD87-653EE0A1F369}" type="presOf" srcId="{ADCBA606-9423-4122-973E-092FA60AA274}" destId="{3DD0092A-8F89-4A7F-8582-51AD76DF3005}" srcOrd="1" destOrd="0" presId="urn:microsoft.com/office/officeart/2005/8/layout/cycle4"/>
    <dgm:cxn modelId="{B6587B6A-3533-4449-89E5-7D163A2FB4B1}" srcId="{DDEAC466-D1AB-493A-8E6D-7466B8887D50}" destId="{EB95AC93-7FAD-485F-BA49-A88045866BA4}" srcOrd="0" destOrd="0" parTransId="{A168EDEC-ED1A-483F-983B-269AB780219D}" sibTransId="{A59DA6D9-4513-4343-8904-B257E2D81B94}"/>
    <dgm:cxn modelId="{1215BB77-5BE4-4F58-9664-6F3B599DD4B6}" type="presOf" srcId="{EB95AC93-7FAD-485F-BA49-A88045866BA4}" destId="{AFD1A470-246F-4911-9ED7-1F343F40048E}" srcOrd="0" destOrd="0" presId="urn:microsoft.com/office/officeart/2005/8/layout/cycle4"/>
    <dgm:cxn modelId="{A1B3607C-EBBC-40F1-95BF-44687F8DFC92}" type="presOf" srcId="{3CBF815E-4572-418A-B642-660A46923F04}" destId="{0CBE0A15-0E61-4917-852E-DFD432A94767}" srcOrd="1" destOrd="0" presId="urn:microsoft.com/office/officeart/2005/8/layout/cycle4"/>
    <dgm:cxn modelId="{974ED28B-E210-48D2-B8E2-2497295DCFE4}" srcId="{9F535073-9FEB-41F2-AD14-B95F7BCA957D}" destId="{DDEAC466-D1AB-493A-8E6D-7466B8887D50}" srcOrd="2" destOrd="0" parTransId="{CC77C7DA-BA9D-47D7-811C-63C0A6AF0BE0}" sibTransId="{54B4F2A3-D870-4420-8DE3-87845BAEFBC1}"/>
    <dgm:cxn modelId="{FC42738F-9F8E-4236-BF2D-077867BDC8FA}" type="presOf" srcId="{EB95AC93-7FAD-485F-BA49-A88045866BA4}" destId="{F60BCDE4-59F8-4352-954B-F62D75178A09}" srcOrd="1" destOrd="0" presId="urn:microsoft.com/office/officeart/2005/8/layout/cycle4"/>
    <dgm:cxn modelId="{3C31779E-3951-4532-85F0-DE13811B6271}" type="presOf" srcId="{9F535073-9FEB-41F2-AD14-B95F7BCA957D}" destId="{ADEC0F13-B234-474D-B432-53F4277DA401}" srcOrd="0" destOrd="0" presId="urn:microsoft.com/office/officeart/2005/8/layout/cycle4"/>
    <dgm:cxn modelId="{6D9AEBA9-CD64-4B3F-82EE-96898514A97D}" srcId="{5B3B571E-D998-45DE-8DFC-C771768D695D}" destId="{ADCBA606-9423-4122-973E-092FA60AA274}" srcOrd="0" destOrd="0" parTransId="{B96BE373-A2BE-404A-82FF-EDBC75496103}" sibTransId="{FACF4DB7-482A-4ACF-AB6E-479CD7530606}"/>
    <dgm:cxn modelId="{68255DAB-D61D-489A-93C8-579F73EF7490}" srcId="{9F535073-9FEB-41F2-AD14-B95F7BCA957D}" destId="{5B3B571E-D998-45DE-8DFC-C771768D695D}" srcOrd="3" destOrd="0" parTransId="{FFD9D72B-981E-4F0B-AA06-0377C044DE9F}" sibTransId="{F0C13BB2-79D7-4139-B81F-7ECAD2B21824}"/>
    <dgm:cxn modelId="{367656B0-9E75-43B3-BEA0-FB7691B5C395}" type="presOf" srcId="{5B3B571E-D998-45DE-8DFC-C771768D695D}" destId="{5805BC7F-B136-427A-81EE-EF19D686D8E1}" srcOrd="0" destOrd="0" presId="urn:microsoft.com/office/officeart/2005/8/layout/cycle4"/>
    <dgm:cxn modelId="{23729DBB-0666-4C82-9A81-56F9A1EE6C3E}" srcId="{9F535073-9FEB-41F2-AD14-B95F7BCA957D}" destId="{5D9EFD57-A7E6-4182-8C43-13AAE36DE414}" srcOrd="1" destOrd="0" parTransId="{B38CBAF7-939B-4132-9A9E-4E421FFF83F3}" sibTransId="{F45DA945-9946-45BB-B2E0-22AA42728F32}"/>
    <dgm:cxn modelId="{83ECB1C0-797A-47F4-9DB6-3534793668E2}" type="presOf" srcId="{ADCBA606-9423-4122-973E-092FA60AA274}" destId="{0DEB3582-178A-4482-B179-742681C2A9A7}" srcOrd="0" destOrd="0" presId="urn:microsoft.com/office/officeart/2005/8/layout/cycle4"/>
    <dgm:cxn modelId="{4D710AC3-9CC1-42D8-8171-27C9ED0F51A4}" type="presOf" srcId="{B55DDEA4-3852-490E-8C95-DD845E11A81A}" destId="{880E9632-8324-4450-899A-3192F4E01DA8}" srcOrd="0" destOrd="0" presId="urn:microsoft.com/office/officeart/2005/8/layout/cycle4"/>
    <dgm:cxn modelId="{3F29FEC4-3AB6-4A85-BA1A-EFE74DDFD370}" srcId="{5D9EFD57-A7E6-4182-8C43-13AAE36DE414}" destId="{B55DDEA4-3852-490E-8C95-DD845E11A81A}" srcOrd="0" destOrd="0" parTransId="{5E0238FD-0E9C-4A20-9709-4C3600E7FB6B}" sibTransId="{C5B5FC39-91EC-4400-A943-6231FD93295D}"/>
    <dgm:cxn modelId="{F13F39CE-4A23-4E77-8E54-A9FAC8A8BA5C}" srcId="{AAE76B05-4102-466F-8267-377DE57D19BE}" destId="{3CBF815E-4572-418A-B642-660A46923F04}" srcOrd="0" destOrd="0" parTransId="{4BE449F3-8D3A-4962-858F-2624EF466942}" sibTransId="{8DC21ED0-7477-4E7B-959A-0F170BC069F9}"/>
    <dgm:cxn modelId="{941BE0F6-DE02-4041-ADD2-17E8C595FAF8}" type="presOf" srcId="{DDEAC466-D1AB-493A-8E6D-7466B8887D50}" destId="{C5F4B65A-4852-4272-8278-184DD9016B37}" srcOrd="0" destOrd="0" presId="urn:microsoft.com/office/officeart/2005/8/layout/cycle4"/>
    <dgm:cxn modelId="{12CA89FF-2FC8-41C6-A1F1-F380D807B3E0}" type="presOf" srcId="{3CBF815E-4572-418A-B642-660A46923F04}" destId="{9948CC75-6484-4177-82AB-47EEC6A8BE1E}" srcOrd="0" destOrd="0" presId="urn:microsoft.com/office/officeart/2005/8/layout/cycle4"/>
    <dgm:cxn modelId="{E6ACB254-0546-44CE-9508-0DF3BE077BD4}" type="presParOf" srcId="{ADEC0F13-B234-474D-B432-53F4277DA401}" destId="{4B345451-70CC-4410-9912-808111BB017A}" srcOrd="0" destOrd="0" presId="urn:microsoft.com/office/officeart/2005/8/layout/cycle4"/>
    <dgm:cxn modelId="{E6731198-9793-4FD4-8B85-F25B2EF641FF}" type="presParOf" srcId="{4B345451-70CC-4410-9912-808111BB017A}" destId="{FBA31183-B745-4781-93CD-E5371A80595E}" srcOrd="0" destOrd="0" presId="urn:microsoft.com/office/officeart/2005/8/layout/cycle4"/>
    <dgm:cxn modelId="{C201A961-0C53-40C1-A02F-53CA1C53A95C}" type="presParOf" srcId="{FBA31183-B745-4781-93CD-E5371A80595E}" destId="{9948CC75-6484-4177-82AB-47EEC6A8BE1E}" srcOrd="0" destOrd="0" presId="urn:microsoft.com/office/officeart/2005/8/layout/cycle4"/>
    <dgm:cxn modelId="{7E2ADDDC-819A-4750-818E-6D682C4886D6}" type="presParOf" srcId="{FBA31183-B745-4781-93CD-E5371A80595E}" destId="{0CBE0A15-0E61-4917-852E-DFD432A94767}" srcOrd="1" destOrd="0" presId="urn:microsoft.com/office/officeart/2005/8/layout/cycle4"/>
    <dgm:cxn modelId="{635B0DCB-6422-436C-B645-5AAC65C7C29A}" type="presParOf" srcId="{4B345451-70CC-4410-9912-808111BB017A}" destId="{E59E0B79-B72D-44EC-A75D-C18BA93B58C1}" srcOrd="1" destOrd="0" presId="urn:microsoft.com/office/officeart/2005/8/layout/cycle4"/>
    <dgm:cxn modelId="{EAE73029-8DEA-4173-BD44-DB98434224DD}" type="presParOf" srcId="{E59E0B79-B72D-44EC-A75D-C18BA93B58C1}" destId="{880E9632-8324-4450-899A-3192F4E01DA8}" srcOrd="0" destOrd="0" presId="urn:microsoft.com/office/officeart/2005/8/layout/cycle4"/>
    <dgm:cxn modelId="{5CF0EE14-B3B2-4D52-9CB4-D73144AD6A5A}" type="presParOf" srcId="{E59E0B79-B72D-44EC-A75D-C18BA93B58C1}" destId="{822549E3-58EB-4212-B8AC-5F7075A67443}" srcOrd="1" destOrd="0" presId="urn:microsoft.com/office/officeart/2005/8/layout/cycle4"/>
    <dgm:cxn modelId="{0D591F5B-D984-4DFE-B947-523ACCD1109E}" type="presParOf" srcId="{4B345451-70CC-4410-9912-808111BB017A}" destId="{E43D71EB-CE0B-4709-BC4E-B739FE3A0CA7}" srcOrd="2" destOrd="0" presId="urn:microsoft.com/office/officeart/2005/8/layout/cycle4"/>
    <dgm:cxn modelId="{A7E2E61B-1576-451C-BD65-96D09E2B72F8}" type="presParOf" srcId="{E43D71EB-CE0B-4709-BC4E-B739FE3A0CA7}" destId="{AFD1A470-246F-4911-9ED7-1F343F40048E}" srcOrd="0" destOrd="0" presId="urn:microsoft.com/office/officeart/2005/8/layout/cycle4"/>
    <dgm:cxn modelId="{1272532A-4475-449C-BDFB-5DF1C6645C07}" type="presParOf" srcId="{E43D71EB-CE0B-4709-BC4E-B739FE3A0CA7}" destId="{F60BCDE4-59F8-4352-954B-F62D75178A09}" srcOrd="1" destOrd="0" presId="urn:microsoft.com/office/officeart/2005/8/layout/cycle4"/>
    <dgm:cxn modelId="{2AD02633-D906-4406-80D9-5DDA9F5ADAF1}" type="presParOf" srcId="{4B345451-70CC-4410-9912-808111BB017A}" destId="{61F0AFB0-F5F1-41BD-BCE8-CE2DD20D95AF}" srcOrd="3" destOrd="0" presId="urn:microsoft.com/office/officeart/2005/8/layout/cycle4"/>
    <dgm:cxn modelId="{1C3E2656-73A8-4EC9-AD6D-EA8B21D6F232}" type="presParOf" srcId="{61F0AFB0-F5F1-41BD-BCE8-CE2DD20D95AF}" destId="{0DEB3582-178A-4482-B179-742681C2A9A7}" srcOrd="0" destOrd="0" presId="urn:microsoft.com/office/officeart/2005/8/layout/cycle4"/>
    <dgm:cxn modelId="{DCEDD583-99E1-492F-BA30-B7FA670AB1CE}" type="presParOf" srcId="{61F0AFB0-F5F1-41BD-BCE8-CE2DD20D95AF}" destId="{3DD0092A-8F89-4A7F-8582-51AD76DF3005}" srcOrd="1" destOrd="0" presId="urn:microsoft.com/office/officeart/2005/8/layout/cycle4"/>
    <dgm:cxn modelId="{C56C6BB5-A073-4CB4-A7BB-205E102BBE33}" type="presParOf" srcId="{4B345451-70CC-4410-9912-808111BB017A}" destId="{CA792172-BB69-451E-B60B-96E9F36759D1}" srcOrd="4" destOrd="0" presId="urn:microsoft.com/office/officeart/2005/8/layout/cycle4"/>
    <dgm:cxn modelId="{1FDD661B-C080-4D16-8663-15C403DB5B97}" type="presParOf" srcId="{ADEC0F13-B234-474D-B432-53F4277DA401}" destId="{396395F0-4CE9-444D-9B37-D33D9AAAFB8C}" srcOrd="1" destOrd="0" presId="urn:microsoft.com/office/officeart/2005/8/layout/cycle4"/>
    <dgm:cxn modelId="{1C5B3B73-691D-4B3A-BFB0-9E351FCA009C}" type="presParOf" srcId="{396395F0-4CE9-444D-9B37-D33D9AAAFB8C}" destId="{4CF2F581-6326-445D-985F-0E69CA4C8D1F}" srcOrd="0" destOrd="0" presId="urn:microsoft.com/office/officeart/2005/8/layout/cycle4"/>
    <dgm:cxn modelId="{70CB760A-8682-4741-815C-99FEFAF006B9}" type="presParOf" srcId="{396395F0-4CE9-444D-9B37-D33D9AAAFB8C}" destId="{C6255D81-5E5B-498A-95BD-6E5D87A81865}" srcOrd="1" destOrd="0" presId="urn:microsoft.com/office/officeart/2005/8/layout/cycle4"/>
    <dgm:cxn modelId="{C90473E5-DB46-4881-8DB3-76D7EA67DEDF}" type="presParOf" srcId="{396395F0-4CE9-444D-9B37-D33D9AAAFB8C}" destId="{C5F4B65A-4852-4272-8278-184DD9016B37}" srcOrd="2" destOrd="0" presId="urn:microsoft.com/office/officeart/2005/8/layout/cycle4"/>
    <dgm:cxn modelId="{F66E390A-14FB-49B7-891D-30F96DD5B82F}" type="presParOf" srcId="{396395F0-4CE9-444D-9B37-D33D9AAAFB8C}" destId="{5805BC7F-B136-427A-81EE-EF19D686D8E1}" srcOrd="3" destOrd="0" presId="urn:microsoft.com/office/officeart/2005/8/layout/cycle4"/>
    <dgm:cxn modelId="{4332588D-A17E-470B-A346-2129D06078FD}" type="presParOf" srcId="{396395F0-4CE9-444D-9B37-D33D9AAAFB8C}" destId="{B68EA468-AD0F-40A8-B993-93EAB53F1378}" srcOrd="4" destOrd="0" presId="urn:microsoft.com/office/officeart/2005/8/layout/cycle4"/>
    <dgm:cxn modelId="{4051F9EE-39B1-4827-892E-B5FF0CF3AFDC}" type="presParOf" srcId="{ADEC0F13-B234-474D-B432-53F4277DA401}" destId="{AF5315D0-3000-47D9-976C-53C7D849A897}" srcOrd="2" destOrd="0" presId="urn:microsoft.com/office/officeart/2005/8/layout/cycle4"/>
    <dgm:cxn modelId="{7245CDDF-CC65-440D-A89B-7F9EF09E0158}" type="presParOf" srcId="{ADEC0F13-B234-474D-B432-53F4277DA401}" destId="{399801FD-EFAD-47D8-9849-49AB5272193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EC4BF6-07E6-4B04-877C-29E1AEC9CA06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SG"/>
        </a:p>
      </dgm:t>
    </dgm:pt>
    <dgm:pt modelId="{CAD15EBD-B261-4BFE-923D-CFBB4AEC3EAB}">
      <dgm:prSet phldrT="[Text]"/>
      <dgm:spPr/>
      <dgm:t>
        <a:bodyPr/>
        <a:lstStyle/>
        <a:p>
          <a:r>
            <a:rPr lang="en-US" dirty="0"/>
            <a:t>Stimuli</a:t>
          </a:r>
          <a:endParaRPr lang="en-SG" dirty="0"/>
        </a:p>
      </dgm:t>
    </dgm:pt>
    <dgm:pt modelId="{1B6F334D-D469-47AF-B59C-9F57D06DCEEF}" type="parTrans" cxnId="{B75A0E35-07C9-411F-B893-0B459CEA03A5}">
      <dgm:prSet/>
      <dgm:spPr/>
      <dgm:t>
        <a:bodyPr/>
        <a:lstStyle/>
        <a:p>
          <a:endParaRPr lang="en-SG"/>
        </a:p>
      </dgm:t>
    </dgm:pt>
    <dgm:pt modelId="{F0CA6A21-163D-4B39-A766-3676A19D67B5}" type="sibTrans" cxnId="{B75A0E35-07C9-411F-B893-0B459CEA03A5}">
      <dgm:prSet/>
      <dgm:spPr/>
      <dgm:t>
        <a:bodyPr/>
        <a:lstStyle/>
        <a:p>
          <a:endParaRPr lang="en-SG"/>
        </a:p>
      </dgm:t>
    </dgm:pt>
    <dgm:pt modelId="{EE070CA1-4EEE-4B72-A4E9-0A1563738D12}">
      <dgm:prSet phldrT="[Text]"/>
      <dgm:spPr/>
      <dgm:t>
        <a:bodyPr/>
        <a:lstStyle/>
        <a:p>
          <a:r>
            <a:rPr lang="en-US" dirty="0"/>
            <a:t>Identification</a:t>
          </a:r>
          <a:endParaRPr lang="en-SG" dirty="0"/>
        </a:p>
      </dgm:t>
    </dgm:pt>
    <dgm:pt modelId="{23CEC7BB-F96F-4E0F-946C-ABB9AFBC0B4D}" type="parTrans" cxnId="{8CB6BBE3-5DCF-409E-A08E-5F7059B9533D}">
      <dgm:prSet/>
      <dgm:spPr/>
      <dgm:t>
        <a:bodyPr/>
        <a:lstStyle/>
        <a:p>
          <a:endParaRPr lang="en-SG"/>
        </a:p>
      </dgm:t>
    </dgm:pt>
    <dgm:pt modelId="{23A375B3-7B21-42CD-93F7-CFB0CA7A80D9}" type="sibTrans" cxnId="{8CB6BBE3-5DCF-409E-A08E-5F7059B9533D}">
      <dgm:prSet/>
      <dgm:spPr/>
      <dgm:t>
        <a:bodyPr/>
        <a:lstStyle/>
        <a:p>
          <a:endParaRPr lang="en-SG"/>
        </a:p>
      </dgm:t>
    </dgm:pt>
    <dgm:pt modelId="{956F56B2-87F0-402D-B4EC-09C516E5EECA}">
      <dgm:prSet phldrT="[Text]"/>
      <dgm:spPr/>
      <dgm:t>
        <a:bodyPr/>
        <a:lstStyle/>
        <a:p>
          <a:r>
            <a:rPr lang="en-US" dirty="0"/>
            <a:t>Recall</a:t>
          </a:r>
          <a:endParaRPr lang="en-SG" dirty="0"/>
        </a:p>
      </dgm:t>
    </dgm:pt>
    <dgm:pt modelId="{B2D645D6-D642-41B5-87CC-3521E3A9EF22}" type="parTrans" cxnId="{F974F0CD-53BD-4875-B415-4DB58DCE1255}">
      <dgm:prSet/>
      <dgm:spPr/>
      <dgm:t>
        <a:bodyPr/>
        <a:lstStyle/>
        <a:p>
          <a:endParaRPr lang="en-SG"/>
        </a:p>
      </dgm:t>
    </dgm:pt>
    <dgm:pt modelId="{9DF711F5-2330-4309-80B8-937C3BB80BA1}" type="sibTrans" cxnId="{F974F0CD-53BD-4875-B415-4DB58DCE1255}">
      <dgm:prSet/>
      <dgm:spPr/>
      <dgm:t>
        <a:bodyPr/>
        <a:lstStyle/>
        <a:p>
          <a:endParaRPr lang="en-SG"/>
        </a:p>
      </dgm:t>
    </dgm:pt>
    <dgm:pt modelId="{F8EE2958-274B-44E9-A640-E28CD101DFE1}">
      <dgm:prSet phldrT="[Text]"/>
      <dgm:spPr/>
      <dgm:t>
        <a:bodyPr/>
        <a:lstStyle/>
        <a:p>
          <a:r>
            <a:rPr lang="en-US" dirty="0"/>
            <a:t>Understand</a:t>
          </a:r>
          <a:endParaRPr lang="en-SG" dirty="0"/>
        </a:p>
      </dgm:t>
    </dgm:pt>
    <dgm:pt modelId="{4FA72474-CE8F-4140-87C2-1CC293F94A3C}" type="parTrans" cxnId="{D40967A5-FAD4-4667-96B3-892D2CF4A26F}">
      <dgm:prSet/>
      <dgm:spPr/>
      <dgm:t>
        <a:bodyPr/>
        <a:lstStyle/>
        <a:p>
          <a:endParaRPr lang="en-SG"/>
        </a:p>
      </dgm:t>
    </dgm:pt>
    <dgm:pt modelId="{5D7D72B2-1C5B-4615-9D66-B54A3732D581}" type="sibTrans" cxnId="{D40967A5-FAD4-4667-96B3-892D2CF4A26F}">
      <dgm:prSet/>
      <dgm:spPr/>
      <dgm:t>
        <a:bodyPr/>
        <a:lstStyle/>
        <a:p>
          <a:endParaRPr lang="en-SG"/>
        </a:p>
      </dgm:t>
    </dgm:pt>
    <dgm:pt modelId="{4D5FAC2B-18D4-4835-BF1B-D67E19D39FA3}">
      <dgm:prSet phldrT="[Text]"/>
      <dgm:spPr/>
      <dgm:t>
        <a:bodyPr/>
        <a:lstStyle/>
        <a:p>
          <a:r>
            <a:rPr lang="en-US"/>
            <a:t>Association</a:t>
          </a:r>
          <a:endParaRPr lang="en-SG" dirty="0"/>
        </a:p>
      </dgm:t>
    </dgm:pt>
    <dgm:pt modelId="{060E4B01-3299-4D64-83E1-76C7CFFB71D7}" type="parTrans" cxnId="{32AF0440-3823-495D-85D5-A923FF85B888}">
      <dgm:prSet/>
      <dgm:spPr/>
      <dgm:t>
        <a:bodyPr/>
        <a:lstStyle/>
        <a:p>
          <a:endParaRPr lang="en-SG"/>
        </a:p>
      </dgm:t>
    </dgm:pt>
    <dgm:pt modelId="{6D207A59-BFBD-4F1D-B689-3415CC715FB4}" type="sibTrans" cxnId="{32AF0440-3823-495D-85D5-A923FF85B888}">
      <dgm:prSet/>
      <dgm:spPr/>
      <dgm:t>
        <a:bodyPr/>
        <a:lstStyle/>
        <a:p>
          <a:endParaRPr lang="en-SG"/>
        </a:p>
      </dgm:t>
    </dgm:pt>
    <dgm:pt modelId="{7FA8AC79-1627-4793-8C80-C49CEAF07D03}">
      <dgm:prSet phldrT="[Text]"/>
      <dgm:spPr/>
      <dgm:t>
        <a:bodyPr/>
        <a:lstStyle/>
        <a:p>
          <a:r>
            <a:rPr lang="en-US" dirty="0"/>
            <a:t>Knowledge creation</a:t>
          </a:r>
          <a:endParaRPr lang="en-SG" dirty="0"/>
        </a:p>
      </dgm:t>
    </dgm:pt>
    <dgm:pt modelId="{775E983B-6E37-40AB-B77F-57B64A22721D}" type="parTrans" cxnId="{4DAD78E4-D578-4FF7-8EA1-E9A4F259750B}">
      <dgm:prSet/>
      <dgm:spPr/>
      <dgm:t>
        <a:bodyPr/>
        <a:lstStyle/>
        <a:p>
          <a:endParaRPr lang="en-SG"/>
        </a:p>
      </dgm:t>
    </dgm:pt>
    <dgm:pt modelId="{00E0D62B-702C-4685-A608-2AF03FE5B386}" type="sibTrans" cxnId="{4DAD78E4-D578-4FF7-8EA1-E9A4F259750B}">
      <dgm:prSet/>
      <dgm:spPr/>
      <dgm:t>
        <a:bodyPr/>
        <a:lstStyle/>
        <a:p>
          <a:endParaRPr lang="en-SG"/>
        </a:p>
      </dgm:t>
    </dgm:pt>
    <dgm:pt modelId="{EAC98210-6F35-4EC0-86FF-7C93C9DD16DF}">
      <dgm:prSet phldrT="[Text]"/>
      <dgm:spPr/>
      <dgm:t>
        <a:bodyPr/>
        <a:lstStyle/>
        <a:p>
          <a:r>
            <a:rPr lang="en-US" dirty="0"/>
            <a:t>WIIFM</a:t>
          </a:r>
          <a:endParaRPr lang="en-SG" dirty="0"/>
        </a:p>
      </dgm:t>
    </dgm:pt>
    <dgm:pt modelId="{20DCE461-F372-44A1-8F6B-9AD19425A0D9}" type="parTrans" cxnId="{D43974D1-AE3C-40A9-8057-AF3A009278CB}">
      <dgm:prSet/>
      <dgm:spPr/>
      <dgm:t>
        <a:bodyPr/>
        <a:lstStyle/>
        <a:p>
          <a:endParaRPr lang="en-SG"/>
        </a:p>
      </dgm:t>
    </dgm:pt>
    <dgm:pt modelId="{3D883611-6242-45F5-939B-AB8E8088033A}" type="sibTrans" cxnId="{D43974D1-AE3C-40A9-8057-AF3A009278CB}">
      <dgm:prSet/>
      <dgm:spPr/>
      <dgm:t>
        <a:bodyPr/>
        <a:lstStyle/>
        <a:p>
          <a:endParaRPr lang="en-SG"/>
        </a:p>
      </dgm:t>
    </dgm:pt>
    <dgm:pt modelId="{27DD625B-CD43-4BD6-BAE6-8E8A6E35FC46}">
      <dgm:prSet phldrT="[Text]"/>
      <dgm:spPr/>
      <dgm:t>
        <a:bodyPr/>
        <a:lstStyle/>
        <a:p>
          <a:r>
            <a:rPr lang="en-US" dirty="0"/>
            <a:t>Affective change	</a:t>
          </a:r>
          <a:endParaRPr lang="en-SG" dirty="0"/>
        </a:p>
      </dgm:t>
    </dgm:pt>
    <dgm:pt modelId="{6FC45D91-D3DE-441D-B8B6-940B7B002566}" type="parTrans" cxnId="{22E9EC93-4A90-4368-8965-BF8617E3A238}">
      <dgm:prSet/>
      <dgm:spPr/>
      <dgm:t>
        <a:bodyPr/>
        <a:lstStyle/>
        <a:p>
          <a:endParaRPr lang="en-SG"/>
        </a:p>
      </dgm:t>
    </dgm:pt>
    <dgm:pt modelId="{029AADFC-4F31-4EF3-80E9-44991FCCAB96}" type="sibTrans" cxnId="{22E9EC93-4A90-4368-8965-BF8617E3A238}">
      <dgm:prSet/>
      <dgm:spPr/>
      <dgm:t>
        <a:bodyPr/>
        <a:lstStyle/>
        <a:p>
          <a:endParaRPr lang="en-SG"/>
        </a:p>
      </dgm:t>
    </dgm:pt>
    <dgm:pt modelId="{C4FCE3AA-62BC-4B8B-BBC8-7FDABF48D68F}">
      <dgm:prSet phldrT="[Text]"/>
      <dgm:spPr/>
      <dgm:t>
        <a:bodyPr/>
        <a:lstStyle/>
        <a:p>
          <a:r>
            <a:rPr lang="en-US" dirty="0"/>
            <a:t>Life change</a:t>
          </a:r>
          <a:endParaRPr lang="en-SG" dirty="0"/>
        </a:p>
      </dgm:t>
    </dgm:pt>
    <dgm:pt modelId="{93D87263-2835-4383-A41C-1DB4BCC1703D}" type="parTrans" cxnId="{08EB4E44-8033-4A72-9BA6-43C9DFA5D534}">
      <dgm:prSet/>
      <dgm:spPr/>
      <dgm:t>
        <a:bodyPr/>
        <a:lstStyle/>
        <a:p>
          <a:endParaRPr lang="en-SG"/>
        </a:p>
      </dgm:t>
    </dgm:pt>
    <dgm:pt modelId="{6ED95EA5-150F-43FF-A99B-1222CD932752}" type="sibTrans" cxnId="{08EB4E44-8033-4A72-9BA6-43C9DFA5D534}">
      <dgm:prSet/>
      <dgm:spPr/>
      <dgm:t>
        <a:bodyPr/>
        <a:lstStyle/>
        <a:p>
          <a:endParaRPr lang="en-SG"/>
        </a:p>
      </dgm:t>
    </dgm:pt>
    <dgm:pt modelId="{16F937DA-7B8A-4888-9677-90C53D09637C}" type="pres">
      <dgm:prSet presAssocID="{9FEC4BF6-07E6-4B04-877C-29E1AEC9CA06}" presName="diagram" presStyleCnt="0">
        <dgm:presLayoutVars>
          <dgm:dir/>
          <dgm:resizeHandles val="exact"/>
        </dgm:presLayoutVars>
      </dgm:prSet>
      <dgm:spPr/>
    </dgm:pt>
    <dgm:pt modelId="{50821B6F-F7DB-47D6-90C4-19DE1D20D220}" type="pres">
      <dgm:prSet presAssocID="{CAD15EBD-B261-4BFE-923D-CFBB4AEC3EAB}" presName="node" presStyleLbl="node1" presStyleIdx="0" presStyleCnt="9">
        <dgm:presLayoutVars>
          <dgm:bulletEnabled val="1"/>
        </dgm:presLayoutVars>
      </dgm:prSet>
      <dgm:spPr/>
    </dgm:pt>
    <dgm:pt modelId="{F09F66DD-41A0-4137-AD42-A8EF6D7FAD56}" type="pres">
      <dgm:prSet presAssocID="{F0CA6A21-163D-4B39-A766-3676A19D67B5}" presName="sibTrans" presStyleLbl="sibTrans2D1" presStyleIdx="0" presStyleCnt="8"/>
      <dgm:spPr/>
    </dgm:pt>
    <dgm:pt modelId="{7BE669ED-84FE-4B3D-B53E-118AEDE417A7}" type="pres">
      <dgm:prSet presAssocID="{F0CA6A21-163D-4B39-A766-3676A19D67B5}" presName="connectorText" presStyleLbl="sibTrans2D1" presStyleIdx="0" presStyleCnt="8"/>
      <dgm:spPr/>
    </dgm:pt>
    <dgm:pt modelId="{455C66EF-9160-4E53-8C2B-433028503F50}" type="pres">
      <dgm:prSet presAssocID="{EE070CA1-4EEE-4B72-A4E9-0A1563738D12}" presName="node" presStyleLbl="node1" presStyleIdx="1" presStyleCnt="9">
        <dgm:presLayoutVars>
          <dgm:bulletEnabled val="1"/>
        </dgm:presLayoutVars>
      </dgm:prSet>
      <dgm:spPr/>
    </dgm:pt>
    <dgm:pt modelId="{15715FEB-C7F7-41B7-B15E-D9CBFE677BC4}" type="pres">
      <dgm:prSet presAssocID="{23A375B3-7B21-42CD-93F7-CFB0CA7A80D9}" presName="sibTrans" presStyleLbl="sibTrans2D1" presStyleIdx="1" presStyleCnt="8"/>
      <dgm:spPr/>
    </dgm:pt>
    <dgm:pt modelId="{A134BA63-E2EB-4C8A-B008-84BC77E2261C}" type="pres">
      <dgm:prSet presAssocID="{23A375B3-7B21-42CD-93F7-CFB0CA7A80D9}" presName="connectorText" presStyleLbl="sibTrans2D1" presStyleIdx="1" presStyleCnt="8"/>
      <dgm:spPr/>
    </dgm:pt>
    <dgm:pt modelId="{647A2846-BC8E-40E7-A265-DCD36E65D9C4}" type="pres">
      <dgm:prSet presAssocID="{956F56B2-87F0-402D-B4EC-09C516E5EECA}" presName="node" presStyleLbl="node1" presStyleIdx="2" presStyleCnt="9">
        <dgm:presLayoutVars>
          <dgm:bulletEnabled val="1"/>
        </dgm:presLayoutVars>
      </dgm:prSet>
      <dgm:spPr/>
    </dgm:pt>
    <dgm:pt modelId="{44E68D93-391E-494B-A06A-55BC360D12E6}" type="pres">
      <dgm:prSet presAssocID="{9DF711F5-2330-4309-80B8-937C3BB80BA1}" presName="sibTrans" presStyleLbl="sibTrans2D1" presStyleIdx="2" presStyleCnt="8"/>
      <dgm:spPr/>
    </dgm:pt>
    <dgm:pt modelId="{EB5F7BE0-39D7-47C5-BE6A-1D5EC46F6DDD}" type="pres">
      <dgm:prSet presAssocID="{9DF711F5-2330-4309-80B8-937C3BB80BA1}" presName="connectorText" presStyleLbl="sibTrans2D1" presStyleIdx="2" presStyleCnt="8"/>
      <dgm:spPr/>
    </dgm:pt>
    <dgm:pt modelId="{00922B76-86A5-4F65-A86C-7F5576993E40}" type="pres">
      <dgm:prSet presAssocID="{F8EE2958-274B-44E9-A640-E28CD101DFE1}" presName="node" presStyleLbl="node1" presStyleIdx="3" presStyleCnt="9">
        <dgm:presLayoutVars>
          <dgm:bulletEnabled val="1"/>
        </dgm:presLayoutVars>
      </dgm:prSet>
      <dgm:spPr/>
    </dgm:pt>
    <dgm:pt modelId="{44251F30-F85B-462F-81C8-0233EFC7BE9C}" type="pres">
      <dgm:prSet presAssocID="{5D7D72B2-1C5B-4615-9D66-B54A3732D581}" presName="sibTrans" presStyleLbl="sibTrans2D1" presStyleIdx="3" presStyleCnt="8"/>
      <dgm:spPr/>
    </dgm:pt>
    <dgm:pt modelId="{9BC9B9E3-B0A0-4D08-8321-9C4E5948432F}" type="pres">
      <dgm:prSet presAssocID="{5D7D72B2-1C5B-4615-9D66-B54A3732D581}" presName="connectorText" presStyleLbl="sibTrans2D1" presStyleIdx="3" presStyleCnt="8"/>
      <dgm:spPr/>
    </dgm:pt>
    <dgm:pt modelId="{1276E4E2-1E6F-4593-9B2A-264CD53CF077}" type="pres">
      <dgm:prSet presAssocID="{4D5FAC2B-18D4-4835-BF1B-D67E19D39FA3}" presName="node" presStyleLbl="node1" presStyleIdx="4" presStyleCnt="9">
        <dgm:presLayoutVars>
          <dgm:bulletEnabled val="1"/>
        </dgm:presLayoutVars>
      </dgm:prSet>
      <dgm:spPr/>
    </dgm:pt>
    <dgm:pt modelId="{80B2D0AC-2466-4243-9A31-84B28961AD9E}" type="pres">
      <dgm:prSet presAssocID="{6D207A59-BFBD-4F1D-B689-3415CC715FB4}" presName="sibTrans" presStyleLbl="sibTrans2D1" presStyleIdx="4" presStyleCnt="8"/>
      <dgm:spPr/>
    </dgm:pt>
    <dgm:pt modelId="{D414391C-0C28-4A1D-BB9D-25C2C4469F15}" type="pres">
      <dgm:prSet presAssocID="{6D207A59-BFBD-4F1D-B689-3415CC715FB4}" presName="connectorText" presStyleLbl="sibTrans2D1" presStyleIdx="4" presStyleCnt="8"/>
      <dgm:spPr/>
    </dgm:pt>
    <dgm:pt modelId="{2BFCD677-52A1-47B7-9A5B-27C0A8878199}" type="pres">
      <dgm:prSet presAssocID="{7FA8AC79-1627-4793-8C80-C49CEAF07D03}" presName="node" presStyleLbl="node1" presStyleIdx="5" presStyleCnt="9">
        <dgm:presLayoutVars>
          <dgm:bulletEnabled val="1"/>
        </dgm:presLayoutVars>
      </dgm:prSet>
      <dgm:spPr/>
    </dgm:pt>
    <dgm:pt modelId="{83215521-C790-44E2-92A7-ABE0BF21D7A8}" type="pres">
      <dgm:prSet presAssocID="{00E0D62B-702C-4685-A608-2AF03FE5B386}" presName="sibTrans" presStyleLbl="sibTrans2D1" presStyleIdx="5" presStyleCnt="8"/>
      <dgm:spPr/>
    </dgm:pt>
    <dgm:pt modelId="{1E0C57E8-ABB3-4618-B762-0CAC39EA9BF8}" type="pres">
      <dgm:prSet presAssocID="{00E0D62B-702C-4685-A608-2AF03FE5B386}" presName="connectorText" presStyleLbl="sibTrans2D1" presStyleIdx="5" presStyleCnt="8"/>
      <dgm:spPr/>
    </dgm:pt>
    <dgm:pt modelId="{F231267E-FE9C-40BB-A08C-D77A85BDA923}" type="pres">
      <dgm:prSet presAssocID="{EAC98210-6F35-4EC0-86FF-7C93C9DD16DF}" presName="node" presStyleLbl="node1" presStyleIdx="6" presStyleCnt="9">
        <dgm:presLayoutVars>
          <dgm:bulletEnabled val="1"/>
        </dgm:presLayoutVars>
      </dgm:prSet>
      <dgm:spPr/>
    </dgm:pt>
    <dgm:pt modelId="{456DD47F-D033-4215-8D4E-D37DC8F03921}" type="pres">
      <dgm:prSet presAssocID="{3D883611-6242-45F5-939B-AB8E8088033A}" presName="sibTrans" presStyleLbl="sibTrans2D1" presStyleIdx="6" presStyleCnt="8"/>
      <dgm:spPr/>
    </dgm:pt>
    <dgm:pt modelId="{910A6AC7-0DE4-4967-B2FD-0DF3F5A9FC2A}" type="pres">
      <dgm:prSet presAssocID="{3D883611-6242-45F5-939B-AB8E8088033A}" presName="connectorText" presStyleLbl="sibTrans2D1" presStyleIdx="6" presStyleCnt="8"/>
      <dgm:spPr/>
    </dgm:pt>
    <dgm:pt modelId="{1D6DBD63-6015-4B9C-8626-EDA15D880ABE}" type="pres">
      <dgm:prSet presAssocID="{27DD625B-CD43-4BD6-BAE6-8E8A6E35FC46}" presName="node" presStyleLbl="node1" presStyleIdx="7" presStyleCnt="9">
        <dgm:presLayoutVars>
          <dgm:bulletEnabled val="1"/>
        </dgm:presLayoutVars>
      </dgm:prSet>
      <dgm:spPr/>
    </dgm:pt>
    <dgm:pt modelId="{3632A0CD-DDF6-4331-A28D-FF4893C4CA45}" type="pres">
      <dgm:prSet presAssocID="{029AADFC-4F31-4EF3-80E9-44991FCCAB96}" presName="sibTrans" presStyleLbl="sibTrans2D1" presStyleIdx="7" presStyleCnt="8"/>
      <dgm:spPr/>
    </dgm:pt>
    <dgm:pt modelId="{C81EBCDF-C856-41BB-9303-6356513C9115}" type="pres">
      <dgm:prSet presAssocID="{029AADFC-4F31-4EF3-80E9-44991FCCAB96}" presName="connectorText" presStyleLbl="sibTrans2D1" presStyleIdx="7" presStyleCnt="8"/>
      <dgm:spPr/>
    </dgm:pt>
    <dgm:pt modelId="{762EADE6-C0B5-4B07-BB0F-4F5144D6FA08}" type="pres">
      <dgm:prSet presAssocID="{C4FCE3AA-62BC-4B8B-BBC8-7FDABF48D68F}" presName="node" presStyleLbl="node1" presStyleIdx="8" presStyleCnt="9">
        <dgm:presLayoutVars>
          <dgm:bulletEnabled val="1"/>
        </dgm:presLayoutVars>
      </dgm:prSet>
      <dgm:spPr/>
    </dgm:pt>
  </dgm:ptLst>
  <dgm:cxnLst>
    <dgm:cxn modelId="{4F393B0D-CC7C-4408-BB49-A566C4F377FF}" type="presOf" srcId="{EAC98210-6F35-4EC0-86FF-7C93C9DD16DF}" destId="{F231267E-FE9C-40BB-A08C-D77A85BDA923}" srcOrd="0" destOrd="0" presId="urn:microsoft.com/office/officeart/2005/8/layout/process5"/>
    <dgm:cxn modelId="{DF53AE13-5144-428F-9942-E26F8C8510BE}" type="presOf" srcId="{4D5FAC2B-18D4-4835-BF1B-D67E19D39FA3}" destId="{1276E4E2-1E6F-4593-9B2A-264CD53CF077}" srcOrd="0" destOrd="0" presId="urn:microsoft.com/office/officeart/2005/8/layout/process5"/>
    <dgm:cxn modelId="{F461BA2A-7E68-4A15-96BC-77B80B81D226}" type="presOf" srcId="{7FA8AC79-1627-4793-8C80-C49CEAF07D03}" destId="{2BFCD677-52A1-47B7-9A5B-27C0A8878199}" srcOrd="0" destOrd="0" presId="urn:microsoft.com/office/officeart/2005/8/layout/process5"/>
    <dgm:cxn modelId="{5A0A8432-942D-4E4D-B904-EDEC78ACA27C}" type="presOf" srcId="{23A375B3-7B21-42CD-93F7-CFB0CA7A80D9}" destId="{15715FEB-C7F7-41B7-B15E-D9CBFE677BC4}" srcOrd="0" destOrd="0" presId="urn:microsoft.com/office/officeart/2005/8/layout/process5"/>
    <dgm:cxn modelId="{B75A0E35-07C9-411F-B893-0B459CEA03A5}" srcId="{9FEC4BF6-07E6-4B04-877C-29E1AEC9CA06}" destId="{CAD15EBD-B261-4BFE-923D-CFBB4AEC3EAB}" srcOrd="0" destOrd="0" parTransId="{1B6F334D-D469-47AF-B59C-9F57D06DCEEF}" sibTransId="{F0CA6A21-163D-4B39-A766-3676A19D67B5}"/>
    <dgm:cxn modelId="{32AF0440-3823-495D-85D5-A923FF85B888}" srcId="{9FEC4BF6-07E6-4B04-877C-29E1AEC9CA06}" destId="{4D5FAC2B-18D4-4835-BF1B-D67E19D39FA3}" srcOrd="4" destOrd="0" parTransId="{060E4B01-3299-4D64-83E1-76C7CFFB71D7}" sibTransId="{6D207A59-BFBD-4F1D-B689-3415CC715FB4}"/>
    <dgm:cxn modelId="{C5421141-9B0F-4C42-A472-2F983DF2D5B2}" type="presOf" srcId="{CAD15EBD-B261-4BFE-923D-CFBB4AEC3EAB}" destId="{50821B6F-F7DB-47D6-90C4-19DE1D20D220}" srcOrd="0" destOrd="0" presId="urn:microsoft.com/office/officeart/2005/8/layout/process5"/>
    <dgm:cxn modelId="{DC415C62-F612-46B1-AEE9-8A99A94C567E}" type="presOf" srcId="{5D7D72B2-1C5B-4615-9D66-B54A3732D581}" destId="{9BC9B9E3-B0A0-4D08-8321-9C4E5948432F}" srcOrd="1" destOrd="0" presId="urn:microsoft.com/office/officeart/2005/8/layout/process5"/>
    <dgm:cxn modelId="{08EB4E44-8033-4A72-9BA6-43C9DFA5D534}" srcId="{9FEC4BF6-07E6-4B04-877C-29E1AEC9CA06}" destId="{C4FCE3AA-62BC-4B8B-BBC8-7FDABF48D68F}" srcOrd="8" destOrd="0" parTransId="{93D87263-2835-4383-A41C-1DB4BCC1703D}" sibTransId="{6ED95EA5-150F-43FF-A99B-1222CD932752}"/>
    <dgm:cxn modelId="{0E8F0745-C741-4F3D-9AD4-A3DCEEDCF4E7}" type="presOf" srcId="{5D7D72B2-1C5B-4615-9D66-B54A3732D581}" destId="{44251F30-F85B-462F-81C8-0233EFC7BE9C}" srcOrd="0" destOrd="0" presId="urn:microsoft.com/office/officeart/2005/8/layout/process5"/>
    <dgm:cxn modelId="{87F8D077-171C-4E9F-B2A0-D05811332737}" type="presOf" srcId="{9FEC4BF6-07E6-4B04-877C-29E1AEC9CA06}" destId="{16F937DA-7B8A-4888-9677-90C53D09637C}" srcOrd="0" destOrd="0" presId="urn:microsoft.com/office/officeart/2005/8/layout/process5"/>
    <dgm:cxn modelId="{08502E7A-4C46-4A60-8922-4FE5DE034A12}" type="presOf" srcId="{9DF711F5-2330-4309-80B8-937C3BB80BA1}" destId="{EB5F7BE0-39D7-47C5-BE6A-1D5EC46F6DDD}" srcOrd="1" destOrd="0" presId="urn:microsoft.com/office/officeart/2005/8/layout/process5"/>
    <dgm:cxn modelId="{D8AF0D88-B35E-4AEF-8182-34F027422CAA}" type="presOf" srcId="{F8EE2958-274B-44E9-A640-E28CD101DFE1}" destId="{00922B76-86A5-4F65-A86C-7F5576993E40}" srcOrd="0" destOrd="0" presId="urn:microsoft.com/office/officeart/2005/8/layout/process5"/>
    <dgm:cxn modelId="{C0F68F88-93B8-4D87-B0D6-FC134C7808C9}" type="presOf" srcId="{F0CA6A21-163D-4B39-A766-3676A19D67B5}" destId="{F09F66DD-41A0-4137-AD42-A8EF6D7FAD56}" srcOrd="0" destOrd="0" presId="urn:microsoft.com/office/officeart/2005/8/layout/process5"/>
    <dgm:cxn modelId="{C0605E89-7507-4411-892E-DFE64030F0F0}" type="presOf" srcId="{F0CA6A21-163D-4B39-A766-3676A19D67B5}" destId="{7BE669ED-84FE-4B3D-B53E-118AEDE417A7}" srcOrd="1" destOrd="0" presId="urn:microsoft.com/office/officeart/2005/8/layout/process5"/>
    <dgm:cxn modelId="{468DAD89-7F61-4F78-A5FF-823756BAA1FE}" type="presOf" srcId="{00E0D62B-702C-4685-A608-2AF03FE5B386}" destId="{83215521-C790-44E2-92A7-ABE0BF21D7A8}" srcOrd="0" destOrd="0" presId="urn:microsoft.com/office/officeart/2005/8/layout/process5"/>
    <dgm:cxn modelId="{44F7348A-188B-4893-8FA5-C0525F2C806D}" type="presOf" srcId="{00E0D62B-702C-4685-A608-2AF03FE5B386}" destId="{1E0C57E8-ABB3-4618-B762-0CAC39EA9BF8}" srcOrd="1" destOrd="0" presId="urn:microsoft.com/office/officeart/2005/8/layout/process5"/>
    <dgm:cxn modelId="{22E9EC93-4A90-4368-8965-BF8617E3A238}" srcId="{9FEC4BF6-07E6-4B04-877C-29E1AEC9CA06}" destId="{27DD625B-CD43-4BD6-BAE6-8E8A6E35FC46}" srcOrd="7" destOrd="0" parTransId="{6FC45D91-D3DE-441D-B8B6-940B7B002566}" sibTransId="{029AADFC-4F31-4EF3-80E9-44991FCCAB96}"/>
    <dgm:cxn modelId="{0E58DC9F-DED8-4BBD-BFAE-B4521431C6FF}" type="presOf" srcId="{C4FCE3AA-62BC-4B8B-BBC8-7FDABF48D68F}" destId="{762EADE6-C0B5-4B07-BB0F-4F5144D6FA08}" srcOrd="0" destOrd="0" presId="urn:microsoft.com/office/officeart/2005/8/layout/process5"/>
    <dgm:cxn modelId="{D40967A5-FAD4-4667-96B3-892D2CF4A26F}" srcId="{9FEC4BF6-07E6-4B04-877C-29E1AEC9CA06}" destId="{F8EE2958-274B-44E9-A640-E28CD101DFE1}" srcOrd="3" destOrd="0" parTransId="{4FA72474-CE8F-4140-87C2-1CC293F94A3C}" sibTransId="{5D7D72B2-1C5B-4615-9D66-B54A3732D581}"/>
    <dgm:cxn modelId="{2BFEB6A9-D9A0-43B8-A2F8-EC48770EA7FA}" type="presOf" srcId="{27DD625B-CD43-4BD6-BAE6-8E8A6E35FC46}" destId="{1D6DBD63-6015-4B9C-8626-EDA15D880ABE}" srcOrd="0" destOrd="0" presId="urn:microsoft.com/office/officeart/2005/8/layout/process5"/>
    <dgm:cxn modelId="{B3C8DFA9-9E48-4113-AD3B-6368CEEBC098}" type="presOf" srcId="{3D883611-6242-45F5-939B-AB8E8088033A}" destId="{456DD47F-D033-4215-8D4E-D37DC8F03921}" srcOrd="0" destOrd="0" presId="urn:microsoft.com/office/officeart/2005/8/layout/process5"/>
    <dgm:cxn modelId="{AB8541B5-61E3-4A73-B2D2-9518E608C24E}" type="presOf" srcId="{6D207A59-BFBD-4F1D-B689-3415CC715FB4}" destId="{D414391C-0C28-4A1D-BB9D-25C2C4469F15}" srcOrd="1" destOrd="0" presId="urn:microsoft.com/office/officeart/2005/8/layout/process5"/>
    <dgm:cxn modelId="{CDBC9CB6-7BEE-405C-87CA-C50161B63F93}" type="presOf" srcId="{956F56B2-87F0-402D-B4EC-09C516E5EECA}" destId="{647A2846-BC8E-40E7-A265-DCD36E65D9C4}" srcOrd="0" destOrd="0" presId="urn:microsoft.com/office/officeart/2005/8/layout/process5"/>
    <dgm:cxn modelId="{D0CA8DBB-BEB7-4CA9-9EB3-8A0415DE5630}" type="presOf" srcId="{029AADFC-4F31-4EF3-80E9-44991FCCAB96}" destId="{3632A0CD-DDF6-4331-A28D-FF4893C4CA45}" srcOrd="0" destOrd="0" presId="urn:microsoft.com/office/officeart/2005/8/layout/process5"/>
    <dgm:cxn modelId="{20FECDC5-D77D-4B2C-A2D4-6EDD1CC02522}" type="presOf" srcId="{3D883611-6242-45F5-939B-AB8E8088033A}" destId="{910A6AC7-0DE4-4967-B2FD-0DF3F5A9FC2A}" srcOrd="1" destOrd="0" presId="urn:microsoft.com/office/officeart/2005/8/layout/process5"/>
    <dgm:cxn modelId="{F974F0CD-53BD-4875-B415-4DB58DCE1255}" srcId="{9FEC4BF6-07E6-4B04-877C-29E1AEC9CA06}" destId="{956F56B2-87F0-402D-B4EC-09C516E5EECA}" srcOrd="2" destOrd="0" parTransId="{B2D645D6-D642-41B5-87CC-3521E3A9EF22}" sibTransId="{9DF711F5-2330-4309-80B8-937C3BB80BA1}"/>
    <dgm:cxn modelId="{D43974D1-AE3C-40A9-8057-AF3A009278CB}" srcId="{9FEC4BF6-07E6-4B04-877C-29E1AEC9CA06}" destId="{EAC98210-6F35-4EC0-86FF-7C93C9DD16DF}" srcOrd="6" destOrd="0" parTransId="{20DCE461-F372-44A1-8F6B-9AD19425A0D9}" sibTransId="{3D883611-6242-45F5-939B-AB8E8088033A}"/>
    <dgm:cxn modelId="{6BCD8FD5-2BDE-47A1-9166-97E2342D181C}" type="presOf" srcId="{9DF711F5-2330-4309-80B8-937C3BB80BA1}" destId="{44E68D93-391E-494B-A06A-55BC360D12E6}" srcOrd="0" destOrd="0" presId="urn:microsoft.com/office/officeart/2005/8/layout/process5"/>
    <dgm:cxn modelId="{BCDEC9D8-D889-4B18-AFE9-B1C806E98B58}" type="presOf" srcId="{029AADFC-4F31-4EF3-80E9-44991FCCAB96}" destId="{C81EBCDF-C856-41BB-9303-6356513C9115}" srcOrd="1" destOrd="0" presId="urn:microsoft.com/office/officeart/2005/8/layout/process5"/>
    <dgm:cxn modelId="{34A67BDC-C7D3-4372-A912-69406D8E245D}" type="presOf" srcId="{6D207A59-BFBD-4F1D-B689-3415CC715FB4}" destId="{80B2D0AC-2466-4243-9A31-84B28961AD9E}" srcOrd="0" destOrd="0" presId="urn:microsoft.com/office/officeart/2005/8/layout/process5"/>
    <dgm:cxn modelId="{8CB6BBE3-5DCF-409E-A08E-5F7059B9533D}" srcId="{9FEC4BF6-07E6-4B04-877C-29E1AEC9CA06}" destId="{EE070CA1-4EEE-4B72-A4E9-0A1563738D12}" srcOrd="1" destOrd="0" parTransId="{23CEC7BB-F96F-4E0F-946C-ABB9AFBC0B4D}" sibTransId="{23A375B3-7B21-42CD-93F7-CFB0CA7A80D9}"/>
    <dgm:cxn modelId="{4DAD78E4-D578-4FF7-8EA1-E9A4F259750B}" srcId="{9FEC4BF6-07E6-4B04-877C-29E1AEC9CA06}" destId="{7FA8AC79-1627-4793-8C80-C49CEAF07D03}" srcOrd="5" destOrd="0" parTransId="{775E983B-6E37-40AB-B77F-57B64A22721D}" sibTransId="{00E0D62B-702C-4685-A608-2AF03FE5B386}"/>
    <dgm:cxn modelId="{B0C847E5-DECD-40E2-BFF7-E8FD45B421C7}" type="presOf" srcId="{23A375B3-7B21-42CD-93F7-CFB0CA7A80D9}" destId="{A134BA63-E2EB-4C8A-B008-84BC77E2261C}" srcOrd="1" destOrd="0" presId="urn:microsoft.com/office/officeart/2005/8/layout/process5"/>
    <dgm:cxn modelId="{543064F8-29B9-44B7-9873-EBDD855ED058}" type="presOf" srcId="{EE070CA1-4EEE-4B72-A4E9-0A1563738D12}" destId="{455C66EF-9160-4E53-8C2B-433028503F50}" srcOrd="0" destOrd="0" presId="urn:microsoft.com/office/officeart/2005/8/layout/process5"/>
    <dgm:cxn modelId="{6DCA96BD-42E3-4A7A-8288-73CFEC15ED25}" type="presParOf" srcId="{16F937DA-7B8A-4888-9677-90C53D09637C}" destId="{50821B6F-F7DB-47D6-90C4-19DE1D20D220}" srcOrd="0" destOrd="0" presId="urn:microsoft.com/office/officeart/2005/8/layout/process5"/>
    <dgm:cxn modelId="{F50B5A21-D5A0-4CC0-A5F0-1A1BE095D04A}" type="presParOf" srcId="{16F937DA-7B8A-4888-9677-90C53D09637C}" destId="{F09F66DD-41A0-4137-AD42-A8EF6D7FAD56}" srcOrd="1" destOrd="0" presId="urn:microsoft.com/office/officeart/2005/8/layout/process5"/>
    <dgm:cxn modelId="{D8CF259F-D7E9-4C39-A62F-4E2A3A6FE3A1}" type="presParOf" srcId="{F09F66DD-41A0-4137-AD42-A8EF6D7FAD56}" destId="{7BE669ED-84FE-4B3D-B53E-118AEDE417A7}" srcOrd="0" destOrd="0" presId="urn:microsoft.com/office/officeart/2005/8/layout/process5"/>
    <dgm:cxn modelId="{3C1510BB-5FFA-4075-9824-4B181D0B3C0D}" type="presParOf" srcId="{16F937DA-7B8A-4888-9677-90C53D09637C}" destId="{455C66EF-9160-4E53-8C2B-433028503F50}" srcOrd="2" destOrd="0" presId="urn:microsoft.com/office/officeart/2005/8/layout/process5"/>
    <dgm:cxn modelId="{6B5504B1-3DF3-46CE-8AA4-224F86658F7A}" type="presParOf" srcId="{16F937DA-7B8A-4888-9677-90C53D09637C}" destId="{15715FEB-C7F7-41B7-B15E-D9CBFE677BC4}" srcOrd="3" destOrd="0" presId="urn:microsoft.com/office/officeart/2005/8/layout/process5"/>
    <dgm:cxn modelId="{56B0FCCA-4FB2-4B67-9967-F7135057F2AE}" type="presParOf" srcId="{15715FEB-C7F7-41B7-B15E-D9CBFE677BC4}" destId="{A134BA63-E2EB-4C8A-B008-84BC77E2261C}" srcOrd="0" destOrd="0" presId="urn:microsoft.com/office/officeart/2005/8/layout/process5"/>
    <dgm:cxn modelId="{92C32886-8EC7-4622-8AE7-D6A2F69E2821}" type="presParOf" srcId="{16F937DA-7B8A-4888-9677-90C53D09637C}" destId="{647A2846-BC8E-40E7-A265-DCD36E65D9C4}" srcOrd="4" destOrd="0" presId="urn:microsoft.com/office/officeart/2005/8/layout/process5"/>
    <dgm:cxn modelId="{B31BEAB1-8123-48CE-8B8F-0C0C71942B97}" type="presParOf" srcId="{16F937DA-7B8A-4888-9677-90C53D09637C}" destId="{44E68D93-391E-494B-A06A-55BC360D12E6}" srcOrd="5" destOrd="0" presId="urn:microsoft.com/office/officeart/2005/8/layout/process5"/>
    <dgm:cxn modelId="{DDCF4D2E-8A9D-49DA-84D2-2504044EA630}" type="presParOf" srcId="{44E68D93-391E-494B-A06A-55BC360D12E6}" destId="{EB5F7BE0-39D7-47C5-BE6A-1D5EC46F6DDD}" srcOrd="0" destOrd="0" presId="urn:microsoft.com/office/officeart/2005/8/layout/process5"/>
    <dgm:cxn modelId="{5FEB351F-BDEE-4987-B9D7-D6E951C41436}" type="presParOf" srcId="{16F937DA-7B8A-4888-9677-90C53D09637C}" destId="{00922B76-86A5-4F65-A86C-7F5576993E40}" srcOrd="6" destOrd="0" presId="urn:microsoft.com/office/officeart/2005/8/layout/process5"/>
    <dgm:cxn modelId="{8934D27B-D45A-442F-8D83-B47C3ECE797A}" type="presParOf" srcId="{16F937DA-7B8A-4888-9677-90C53D09637C}" destId="{44251F30-F85B-462F-81C8-0233EFC7BE9C}" srcOrd="7" destOrd="0" presId="urn:microsoft.com/office/officeart/2005/8/layout/process5"/>
    <dgm:cxn modelId="{1401B83F-5AE0-4CDC-9317-0B0DD7ED7C8B}" type="presParOf" srcId="{44251F30-F85B-462F-81C8-0233EFC7BE9C}" destId="{9BC9B9E3-B0A0-4D08-8321-9C4E5948432F}" srcOrd="0" destOrd="0" presId="urn:microsoft.com/office/officeart/2005/8/layout/process5"/>
    <dgm:cxn modelId="{46ADDFB2-C60F-4786-B2D6-2EB66356D8D2}" type="presParOf" srcId="{16F937DA-7B8A-4888-9677-90C53D09637C}" destId="{1276E4E2-1E6F-4593-9B2A-264CD53CF077}" srcOrd="8" destOrd="0" presId="urn:microsoft.com/office/officeart/2005/8/layout/process5"/>
    <dgm:cxn modelId="{837EEDF4-3955-49A5-9597-5BA41700E956}" type="presParOf" srcId="{16F937DA-7B8A-4888-9677-90C53D09637C}" destId="{80B2D0AC-2466-4243-9A31-84B28961AD9E}" srcOrd="9" destOrd="0" presId="urn:microsoft.com/office/officeart/2005/8/layout/process5"/>
    <dgm:cxn modelId="{EEF52398-0299-43EE-AC20-25F919B7FCBF}" type="presParOf" srcId="{80B2D0AC-2466-4243-9A31-84B28961AD9E}" destId="{D414391C-0C28-4A1D-BB9D-25C2C4469F15}" srcOrd="0" destOrd="0" presId="urn:microsoft.com/office/officeart/2005/8/layout/process5"/>
    <dgm:cxn modelId="{433C8C5A-E859-4503-B30A-86FECAF78D13}" type="presParOf" srcId="{16F937DA-7B8A-4888-9677-90C53D09637C}" destId="{2BFCD677-52A1-47B7-9A5B-27C0A8878199}" srcOrd="10" destOrd="0" presId="urn:microsoft.com/office/officeart/2005/8/layout/process5"/>
    <dgm:cxn modelId="{BE6A58CA-7C68-450E-BFD4-D81998E19A4A}" type="presParOf" srcId="{16F937DA-7B8A-4888-9677-90C53D09637C}" destId="{83215521-C790-44E2-92A7-ABE0BF21D7A8}" srcOrd="11" destOrd="0" presId="urn:microsoft.com/office/officeart/2005/8/layout/process5"/>
    <dgm:cxn modelId="{B47AB201-1A6B-4AEB-81D9-26B04226A742}" type="presParOf" srcId="{83215521-C790-44E2-92A7-ABE0BF21D7A8}" destId="{1E0C57E8-ABB3-4618-B762-0CAC39EA9BF8}" srcOrd="0" destOrd="0" presId="urn:microsoft.com/office/officeart/2005/8/layout/process5"/>
    <dgm:cxn modelId="{9225FB3A-17B5-4AE3-BCE9-15F0FD12E7AD}" type="presParOf" srcId="{16F937DA-7B8A-4888-9677-90C53D09637C}" destId="{F231267E-FE9C-40BB-A08C-D77A85BDA923}" srcOrd="12" destOrd="0" presId="urn:microsoft.com/office/officeart/2005/8/layout/process5"/>
    <dgm:cxn modelId="{9CFA9FC5-AE4A-4D98-9978-4B06B2AC406F}" type="presParOf" srcId="{16F937DA-7B8A-4888-9677-90C53D09637C}" destId="{456DD47F-D033-4215-8D4E-D37DC8F03921}" srcOrd="13" destOrd="0" presId="urn:microsoft.com/office/officeart/2005/8/layout/process5"/>
    <dgm:cxn modelId="{72F57D51-7B4B-4E97-A98A-7E8B958F059A}" type="presParOf" srcId="{456DD47F-D033-4215-8D4E-D37DC8F03921}" destId="{910A6AC7-0DE4-4967-B2FD-0DF3F5A9FC2A}" srcOrd="0" destOrd="0" presId="urn:microsoft.com/office/officeart/2005/8/layout/process5"/>
    <dgm:cxn modelId="{24D06D10-9B6A-48D9-8D69-3CE4DBBC012D}" type="presParOf" srcId="{16F937DA-7B8A-4888-9677-90C53D09637C}" destId="{1D6DBD63-6015-4B9C-8626-EDA15D880ABE}" srcOrd="14" destOrd="0" presId="urn:microsoft.com/office/officeart/2005/8/layout/process5"/>
    <dgm:cxn modelId="{12907C32-02C9-4153-9226-550B68579F52}" type="presParOf" srcId="{16F937DA-7B8A-4888-9677-90C53D09637C}" destId="{3632A0CD-DDF6-4331-A28D-FF4893C4CA45}" srcOrd="15" destOrd="0" presId="urn:microsoft.com/office/officeart/2005/8/layout/process5"/>
    <dgm:cxn modelId="{E253DBFB-E5E7-47DD-A97D-9729A8A6304B}" type="presParOf" srcId="{3632A0CD-DDF6-4331-A28D-FF4893C4CA45}" destId="{C81EBCDF-C856-41BB-9303-6356513C9115}" srcOrd="0" destOrd="0" presId="urn:microsoft.com/office/officeart/2005/8/layout/process5"/>
    <dgm:cxn modelId="{A7F30760-DF56-467A-AA1E-EC2B6BEF9361}" type="presParOf" srcId="{16F937DA-7B8A-4888-9677-90C53D09637C}" destId="{762EADE6-C0B5-4B07-BB0F-4F5144D6FA08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1A470-246F-4911-9ED7-1F343F40048E}">
      <dsp:nvSpPr>
        <dsp:cNvPr id="0" name=""/>
        <dsp:cNvSpPr/>
      </dsp:nvSpPr>
      <dsp:spPr>
        <a:xfrm>
          <a:off x="5251819" y="2834217"/>
          <a:ext cx="5263780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Cognition</a:t>
          </a:r>
          <a:endParaRPr lang="en-SG" sz="3800" kern="1200" dirty="0"/>
        </a:p>
      </dsp:txBody>
      <dsp:txXfrm>
        <a:off x="6861540" y="3212911"/>
        <a:ext cx="3623472" cy="983147"/>
      </dsp:txXfrm>
    </dsp:sp>
    <dsp:sp modelId="{0DEB3582-178A-4482-B179-742681C2A9A7}">
      <dsp:nvSpPr>
        <dsp:cNvPr id="0" name=""/>
        <dsp:cNvSpPr/>
      </dsp:nvSpPr>
      <dsp:spPr>
        <a:xfrm>
          <a:off x="34883" y="2844605"/>
          <a:ext cx="5718928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Ego</a:t>
          </a:r>
          <a:endParaRPr lang="en-SG" sz="3800" kern="1200" dirty="0"/>
        </a:p>
      </dsp:txBody>
      <dsp:txXfrm>
        <a:off x="65470" y="3223299"/>
        <a:ext cx="3942075" cy="983147"/>
      </dsp:txXfrm>
    </dsp:sp>
    <dsp:sp modelId="{880E9632-8324-4450-899A-3192F4E01DA8}">
      <dsp:nvSpPr>
        <dsp:cNvPr id="0" name=""/>
        <dsp:cNvSpPr/>
      </dsp:nvSpPr>
      <dsp:spPr>
        <a:xfrm>
          <a:off x="5868102" y="0"/>
          <a:ext cx="4558208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/>
            <a:t>Memory</a:t>
          </a:r>
          <a:endParaRPr lang="en-SG" sz="3900" kern="1200" dirty="0"/>
        </a:p>
      </dsp:txBody>
      <dsp:txXfrm>
        <a:off x="7266151" y="30587"/>
        <a:ext cx="3129571" cy="983147"/>
      </dsp:txXfrm>
    </dsp:sp>
    <dsp:sp modelId="{9948CC75-6484-4177-82AB-47EEC6A8BE1E}">
      <dsp:nvSpPr>
        <dsp:cNvPr id="0" name=""/>
        <dsp:cNvSpPr/>
      </dsp:nvSpPr>
      <dsp:spPr>
        <a:xfrm>
          <a:off x="27446" y="0"/>
          <a:ext cx="6149442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/>
            <a:t>Senses &amp; Motor</a:t>
          </a:r>
          <a:endParaRPr lang="en-SG" sz="4000" kern="1200" dirty="0"/>
        </a:p>
      </dsp:txBody>
      <dsp:txXfrm>
        <a:off x="58033" y="30587"/>
        <a:ext cx="4243435" cy="983147"/>
      </dsp:txXfrm>
    </dsp:sp>
    <dsp:sp modelId="{4CF2F581-6326-445D-985F-0E69CA4C8D1F}">
      <dsp:nvSpPr>
        <dsp:cNvPr id="0" name=""/>
        <dsp:cNvSpPr/>
      </dsp:nvSpPr>
      <dsp:spPr>
        <a:xfrm>
          <a:off x="3330157" y="248026"/>
          <a:ext cx="1884129" cy="188412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cap="all" baseline="0" dirty="0" err="1"/>
            <a:t>Temporo</a:t>
          </a:r>
          <a:r>
            <a:rPr lang="en-US" sz="1400" kern="1200" cap="all" baseline="0" dirty="0"/>
            <a:t> </a:t>
          </a:r>
          <a:r>
            <a:rPr lang="en-US" sz="1400" kern="1200" cap="all" baseline="0" dirty="0" err="1"/>
            <a:t>Parieteal</a:t>
          </a:r>
          <a:r>
            <a:rPr lang="en-US" sz="1400" kern="1200" cap="all" baseline="0" dirty="0"/>
            <a:t> Lobe</a:t>
          </a:r>
          <a:endParaRPr lang="en-SG" sz="1400" kern="1200" cap="all" baseline="0" dirty="0"/>
        </a:p>
      </dsp:txBody>
      <dsp:txXfrm>
        <a:off x="3882006" y="799875"/>
        <a:ext cx="1332280" cy="1332280"/>
      </dsp:txXfrm>
    </dsp:sp>
    <dsp:sp modelId="{C6255D81-5E5B-498A-95BD-6E5D87A81865}">
      <dsp:nvSpPr>
        <dsp:cNvPr id="0" name=""/>
        <dsp:cNvSpPr/>
      </dsp:nvSpPr>
      <dsp:spPr>
        <a:xfrm rot="5400000">
          <a:off x="5301313" y="248026"/>
          <a:ext cx="1884129" cy="188412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400" b="0" i="0" kern="1200" cap="all" baseline="0" dirty="0"/>
            <a:t>Hippocampus</a:t>
          </a:r>
          <a:endParaRPr lang="en-SG" sz="1400" kern="1200" cap="all" baseline="0" dirty="0"/>
        </a:p>
      </dsp:txBody>
      <dsp:txXfrm rot="-5400000">
        <a:off x="5301313" y="799875"/>
        <a:ext cx="1332280" cy="1332280"/>
      </dsp:txXfrm>
    </dsp:sp>
    <dsp:sp modelId="{C5F4B65A-4852-4272-8278-184DD9016B37}">
      <dsp:nvSpPr>
        <dsp:cNvPr id="0" name=""/>
        <dsp:cNvSpPr/>
      </dsp:nvSpPr>
      <dsp:spPr>
        <a:xfrm rot="10800000">
          <a:off x="5301313" y="2219182"/>
          <a:ext cx="1884129" cy="188412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400" b="0" i="0" kern="1200" dirty="0"/>
            <a:t> </a:t>
          </a:r>
          <a:r>
            <a:rPr lang="en-SG" sz="1400" b="1" i="0" kern="1200" dirty="0"/>
            <a:t>PREFRONTAL CORTEX</a:t>
          </a:r>
          <a:endParaRPr lang="en-SG" sz="1400" kern="1200" dirty="0"/>
        </a:p>
      </dsp:txBody>
      <dsp:txXfrm rot="10800000">
        <a:off x="5301313" y="2219182"/>
        <a:ext cx="1332280" cy="1332280"/>
      </dsp:txXfrm>
    </dsp:sp>
    <dsp:sp modelId="{5805BC7F-B136-427A-81EE-EF19D686D8E1}">
      <dsp:nvSpPr>
        <dsp:cNvPr id="0" name=""/>
        <dsp:cNvSpPr/>
      </dsp:nvSpPr>
      <dsp:spPr>
        <a:xfrm rot="16200000">
          <a:off x="3330157" y="2219182"/>
          <a:ext cx="1884129" cy="188412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400" b="0" i="0" kern="1200" cap="all" baseline="0" dirty="0"/>
            <a:t>Dorsolateral prefrontal cortex</a:t>
          </a:r>
          <a:endParaRPr lang="en-SG" sz="1400" kern="1200" cap="all" baseline="0" dirty="0"/>
        </a:p>
      </dsp:txBody>
      <dsp:txXfrm rot="5400000">
        <a:off x="3882006" y="2219182"/>
        <a:ext cx="1332280" cy="1332280"/>
      </dsp:txXfrm>
    </dsp:sp>
    <dsp:sp modelId="{AF5315D0-3000-47D9-976C-53C7D849A897}">
      <dsp:nvSpPr>
        <dsp:cNvPr id="0" name=""/>
        <dsp:cNvSpPr/>
      </dsp:nvSpPr>
      <dsp:spPr>
        <a:xfrm>
          <a:off x="4932537" y="1784048"/>
          <a:ext cx="650525" cy="56567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9801FD-EFAD-47D8-9849-49AB52721939}">
      <dsp:nvSpPr>
        <dsp:cNvPr id="0" name=""/>
        <dsp:cNvSpPr/>
      </dsp:nvSpPr>
      <dsp:spPr>
        <a:xfrm rot="10800000">
          <a:off x="4932537" y="2001615"/>
          <a:ext cx="650525" cy="56567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21B6F-F7DB-47D6-90C4-19DE1D20D220}">
      <dsp:nvSpPr>
        <dsp:cNvPr id="0" name=""/>
        <dsp:cNvSpPr/>
      </dsp:nvSpPr>
      <dsp:spPr>
        <a:xfrm>
          <a:off x="912413" y="2975"/>
          <a:ext cx="1671302" cy="10027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Stimuli</a:t>
          </a:r>
          <a:endParaRPr lang="en-SG" sz="2100" kern="1200" dirty="0"/>
        </a:p>
      </dsp:txBody>
      <dsp:txXfrm>
        <a:off x="941783" y="32345"/>
        <a:ext cx="1612562" cy="944041"/>
      </dsp:txXfrm>
    </dsp:sp>
    <dsp:sp modelId="{F09F66DD-41A0-4137-AD42-A8EF6D7FAD56}">
      <dsp:nvSpPr>
        <dsp:cNvPr id="0" name=""/>
        <dsp:cNvSpPr/>
      </dsp:nvSpPr>
      <dsp:spPr>
        <a:xfrm>
          <a:off x="2730790" y="297124"/>
          <a:ext cx="354316" cy="414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700" kern="1200"/>
        </a:p>
      </dsp:txBody>
      <dsp:txXfrm>
        <a:off x="2730790" y="380021"/>
        <a:ext cx="248021" cy="248689"/>
      </dsp:txXfrm>
    </dsp:sp>
    <dsp:sp modelId="{455C66EF-9160-4E53-8C2B-433028503F50}">
      <dsp:nvSpPr>
        <dsp:cNvPr id="0" name=""/>
        <dsp:cNvSpPr/>
      </dsp:nvSpPr>
      <dsp:spPr>
        <a:xfrm>
          <a:off x="3252236" y="2975"/>
          <a:ext cx="1671302" cy="10027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Identification</a:t>
          </a:r>
          <a:endParaRPr lang="en-SG" sz="2100" kern="1200" dirty="0"/>
        </a:p>
      </dsp:txBody>
      <dsp:txXfrm>
        <a:off x="3281606" y="32345"/>
        <a:ext cx="1612562" cy="944041"/>
      </dsp:txXfrm>
    </dsp:sp>
    <dsp:sp modelId="{15715FEB-C7F7-41B7-B15E-D9CBFE677BC4}">
      <dsp:nvSpPr>
        <dsp:cNvPr id="0" name=""/>
        <dsp:cNvSpPr/>
      </dsp:nvSpPr>
      <dsp:spPr>
        <a:xfrm>
          <a:off x="5070614" y="297124"/>
          <a:ext cx="354316" cy="414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700" kern="1200"/>
        </a:p>
      </dsp:txBody>
      <dsp:txXfrm>
        <a:off x="5070614" y="380021"/>
        <a:ext cx="248021" cy="248689"/>
      </dsp:txXfrm>
    </dsp:sp>
    <dsp:sp modelId="{647A2846-BC8E-40E7-A265-DCD36E65D9C4}">
      <dsp:nvSpPr>
        <dsp:cNvPr id="0" name=""/>
        <dsp:cNvSpPr/>
      </dsp:nvSpPr>
      <dsp:spPr>
        <a:xfrm>
          <a:off x="5592060" y="2975"/>
          <a:ext cx="1671302" cy="100278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Recall</a:t>
          </a:r>
          <a:endParaRPr lang="en-SG" sz="2100" kern="1200" dirty="0"/>
        </a:p>
      </dsp:txBody>
      <dsp:txXfrm>
        <a:off x="5621430" y="32345"/>
        <a:ext cx="1612562" cy="944041"/>
      </dsp:txXfrm>
    </dsp:sp>
    <dsp:sp modelId="{44E68D93-391E-494B-A06A-55BC360D12E6}">
      <dsp:nvSpPr>
        <dsp:cNvPr id="0" name=""/>
        <dsp:cNvSpPr/>
      </dsp:nvSpPr>
      <dsp:spPr>
        <a:xfrm>
          <a:off x="7410437" y="297124"/>
          <a:ext cx="354316" cy="414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700" kern="1200"/>
        </a:p>
      </dsp:txBody>
      <dsp:txXfrm>
        <a:off x="7410437" y="380021"/>
        <a:ext cx="248021" cy="248689"/>
      </dsp:txXfrm>
    </dsp:sp>
    <dsp:sp modelId="{00922B76-86A5-4F65-A86C-7F5576993E40}">
      <dsp:nvSpPr>
        <dsp:cNvPr id="0" name=""/>
        <dsp:cNvSpPr/>
      </dsp:nvSpPr>
      <dsp:spPr>
        <a:xfrm>
          <a:off x="7931884" y="2975"/>
          <a:ext cx="1671302" cy="100278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Understand</a:t>
          </a:r>
          <a:endParaRPr lang="en-SG" sz="2100" kern="1200" dirty="0"/>
        </a:p>
      </dsp:txBody>
      <dsp:txXfrm>
        <a:off x="7961254" y="32345"/>
        <a:ext cx="1612562" cy="944041"/>
      </dsp:txXfrm>
    </dsp:sp>
    <dsp:sp modelId="{44251F30-F85B-462F-81C8-0233EFC7BE9C}">
      <dsp:nvSpPr>
        <dsp:cNvPr id="0" name=""/>
        <dsp:cNvSpPr/>
      </dsp:nvSpPr>
      <dsp:spPr>
        <a:xfrm rot="5400000">
          <a:off x="8590377" y="1122748"/>
          <a:ext cx="354316" cy="414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700" kern="1200"/>
        </a:p>
      </dsp:txBody>
      <dsp:txXfrm rot="-5400000">
        <a:off x="8643191" y="1152832"/>
        <a:ext cx="248689" cy="248021"/>
      </dsp:txXfrm>
    </dsp:sp>
    <dsp:sp modelId="{1276E4E2-1E6F-4593-9B2A-264CD53CF077}">
      <dsp:nvSpPr>
        <dsp:cNvPr id="0" name=""/>
        <dsp:cNvSpPr/>
      </dsp:nvSpPr>
      <dsp:spPr>
        <a:xfrm>
          <a:off x="7931884" y="1674278"/>
          <a:ext cx="1671302" cy="10027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Association</a:t>
          </a:r>
          <a:endParaRPr lang="en-SG" sz="2100" kern="1200" dirty="0"/>
        </a:p>
      </dsp:txBody>
      <dsp:txXfrm>
        <a:off x="7961254" y="1703648"/>
        <a:ext cx="1612562" cy="944041"/>
      </dsp:txXfrm>
    </dsp:sp>
    <dsp:sp modelId="{80B2D0AC-2466-4243-9A31-84B28961AD9E}">
      <dsp:nvSpPr>
        <dsp:cNvPr id="0" name=""/>
        <dsp:cNvSpPr/>
      </dsp:nvSpPr>
      <dsp:spPr>
        <a:xfrm rot="10800000">
          <a:off x="7430493" y="1968427"/>
          <a:ext cx="354316" cy="414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700" kern="1200"/>
        </a:p>
      </dsp:txBody>
      <dsp:txXfrm rot="10800000">
        <a:off x="7536788" y="2051324"/>
        <a:ext cx="248021" cy="248689"/>
      </dsp:txXfrm>
    </dsp:sp>
    <dsp:sp modelId="{2BFCD677-52A1-47B7-9A5B-27C0A8878199}">
      <dsp:nvSpPr>
        <dsp:cNvPr id="0" name=""/>
        <dsp:cNvSpPr/>
      </dsp:nvSpPr>
      <dsp:spPr>
        <a:xfrm>
          <a:off x="5592060" y="1674278"/>
          <a:ext cx="1671302" cy="10027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Knowledge creation</a:t>
          </a:r>
          <a:endParaRPr lang="en-SG" sz="2100" kern="1200" dirty="0"/>
        </a:p>
      </dsp:txBody>
      <dsp:txXfrm>
        <a:off x="5621430" y="1703648"/>
        <a:ext cx="1612562" cy="944041"/>
      </dsp:txXfrm>
    </dsp:sp>
    <dsp:sp modelId="{83215521-C790-44E2-92A7-ABE0BF21D7A8}">
      <dsp:nvSpPr>
        <dsp:cNvPr id="0" name=""/>
        <dsp:cNvSpPr/>
      </dsp:nvSpPr>
      <dsp:spPr>
        <a:xfrm rot="10800000">
          <a:off x="5090669" y="1968427"/>
          <a:ext cx="354316" cy="414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700" kern="1200"/>
        </a:p>
      </dsp:txBody>
      <dsp:txXfrm rot="10800000">
        <a:off x="5196964" y="2051324"/>
        <a:ext cx="248021" cy="248689"/>
      </dsp:txXfrm>
    </dsp:sp>
    <dsp:sp modelId="{F231267E-FE9C-40BB-A08C-D77A85BDA923}">
      <dsp:nvSpPr>
        <dsp:cNvPr id="0" name=""/>
        <dsp:cNvSpPr/>
      </dsp:nvSpPr>
      <dsp:spPr>
        <a:xfrm>
          <a:off x="3252236" y="1674278"/>
          <a:ext cx="1671302" cy="10027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WIIFM</a:t>
          </a:r>
          <a:endParaRPr lang="en-SG" sz="2100" kern="1200" dirty="0"/>
        </a:p>
      </dsp:txBody>
      <dsp:txXfrm>
        <a:off x="3281606" y="1703648"/>
        <a:ext cx="1612562" cy="944041"/>
      </dsp:txXfrm>
    </dsp:sp>
    <dsp:sp modelId="{456DD47F-D033-4215-8D4E-D37DC8F03921}">
      <dsp:nvSpPr>
        <dsp:cNvPr id="0" name=""/>
        <dsp:cNvSpPr/>
      </dsp:nvSpPr>
      <dsp:spPr>
        <a:xfrm rot="10800000">
          <a:off x="2750846" y="1968427"/>
          <a:ext cx="354316" cy="414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700" kern="1200"/>
        </a:p>
      </dsp:txBody>
      <dsp:txXfrm rot="10800000">
        <a:off x="2857141" y="2051324"/>
        <a:ext cx="248021" cy="248689"/>
      </dsp:txXfrm>
    </dsp:sp>
    <dsp:sp modelId="{1D6DBD63-6015-4B9C-8626-EDA15D880ABE}">
      <dsp:nvSpPr>
        <dsp:cNvPr id="0" name=""/>
        <dsp:cNvSpPr/>
      </dsp:nvSpPr>
      <dsp:spPr>
        <a:xfrm>
          <a:off x="912413" y="1674278"/>
          <a:ext cx="1671302" cy="100278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Affective change	</a:t>
          </a:r>
          <a:endParaRPr lang="en-SG" sz="2100" kern="1200" dirty="0"/>
        </a:p>
      </dsp:txBody>
      <dsp:txXfrm>
        <a:off x="941783" y="1703648"/>
        <a:ext cx="1612562" cy="944041"/>
      </dsp:txXfrm>
    </dsp:sp>
    <dsp:sp modelId="{3632A0CD-DDF6-4331-A28D-FF4893C4CA45}">
      <dsp:nvSpPr>
        <dsp:cNvPr id="0" name=""/>
        <dsp:cNvSpPr/>
      </dsp:nvSpPr>
      <dsp:spPr>
        <a:xfrm rot="5400000">
          <a:off x="1570906" y="2794050"/>
          <a:ext cx="354316" cy="414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1700" kern="1200"/>
        </a:p>
      </dsp:txBody>
      <dsp:txXfrm rot="-5400000">
        <a:off x="1623720" y="2824134"/>
        <a:ext cx="248689" cy="248021"/>
      </dsp:txXfrm>
    </dsp:sp>
    <dsp:sp modelId="{762EADE6-C0B5-4B07-BB0F-4F5144D6FA08}">
      <dsp:nvSpPr>
        <dsp:cNvPr id="0" name=""/>
        <dsp:cNvSpPr/>
      </dsp:nvSpPr>
      <dsp:spPr>
        <a:xfrm>
          <a:off x="912413" y="3345580"/>
          <a:ext cx="1671302" cy="100278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Life change</a:t>
          </a:r>
          <a:endParaRPr lang="en-SG" sz="2100" kern="1200" dirty="0"/>
        </a:p>
      </dsp:txBody>
      <dsp:txXfrm>
        <a:off x="941783" y="3374950"/>
        <a:ext cx="1612562" cy="944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A098-134B-4F1B-AA84-D5592F0A6B7C}" type="datetimeFigureOut">
              <a:rPr lang="en-SG" smtClean="0"/>
              <a:t>13/8/2017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C49B-F73B-4052-B5E8-2E8920EBABF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337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A098-134B-4F1B-AA84-D5592F0A6B7C}" type="datetimeFigureOut">
              <a:rPr lang="en-SG" smtClean="0"/>
              <a:t>13/8/2017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C49B-F73B-4052-B5E8-2E8920EBABF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11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A098-134B-4F1B-AA84-D5592F0A6B7C}" type="datetimeFigureOut">
              <a:rPr lang="en-SG" smtClean="0"/>
              <a:t>13/8/2017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C49B-F73B-4052-B5E8-2E8920EBABF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83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A098-134B-4F1B-AA84-D5592F0A6B7C}" type="datetimeFigureOut">
              <a:rPr lang="en-SG" smtClean="0"/>
              <a:t>13/8/2017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C49B-F73B-4052-B5E8-2E8920EBABF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222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A098-134B-4F1B-AA84-D5592F0A6B7C}" type="datetimeFigureOut">
              <a:rPr lang="en-SG" smtClean="0"/>
              <a:t>13/8/2017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C49B-F73B-4052-B5E8-2E8920EBABF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9996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A098-134B-4F1B-AA84-D5592F0A6B7C}" type="datetimeFigureOut">
              <a:rPr lang="en-SG" smtClean="0"/>
              <a:t>13/8/2017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C49B-F73B-4052-B5E8-2E8920EBABF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9928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A098-134B-4F1B-AA84-D5592F0A6B7C}" type="datetimeFigureOut">
              <a:rPr lang="en-SG" smtClean="0"/>
              <a:t>13/8/2017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C49B-F73B-4052-B5E8-2E8920EBABF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3590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A098-134B-4F1B-AA84-D5592F0A6B7C}" type="datetimeFigureOut">
              <a:rPr lang="en-SG" smtClean="0"/>
              <a:t>13/8/2017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C49B-F73B-4052-B5E8-2E8920EBABF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058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A098-134B-4F1B-AA84-D5592F0A6B7C}" type="datetimeFigureOut">
              <a:rPr lang="en-SG" smtClean="0"/>
              <a:t>13/8/2017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C49B-F73B-4052-B5E8-2E8920EBABF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9566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A098-134B-4F1B-AA84-D5592F0A6B7C}" type="datetimeFigureOut">
              <a:rPr lang="en-SG" smtClean="0"/>
              <a:t>13/8/2017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C49B-F73B-4052-B5E8-2E8920EBABF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8087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A098-134B-4F1B-AA84-D5592F0A6B7C}" type="datetimeFigureOut">
              <a:rPr lang="en-SG" smtClean="0"/>
              <a:t>13/8/2017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C49B-F73B-4052-B5E8-2E8920EBABF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2285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1A098-134B-4F1B-AA84-D5592F0A6B7C}" type="datetimeFigureOut">
              <a:rPr lang="en-SG" smtClean="0"/>
              <a:t>13/8/2017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8C49B-F73B-4052-B5E8-2E8920EBABF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7154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alieninthecaribbean.blogspot.sg/2011/10/2012-survival-kit-fear-and-fighting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6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63.xml"/><Relationship Id="rId6" Type="http://schemas.openxmlformats.org/officeDocument/2006/relationships/image" Target="../media/image57.png"/><Relationship Id="rId5" Type="http://schemas.openxmlformats.org/officeDocument/2006/relationships/hyperlink" Target="http://en.wikipedia.org/wiki/M-learning" TargetMode="External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64.xml"/><Relationship Id="rId6" Type="http://schemas.openxmlformats.org/officeDocument/2006/relationships/image" Target="../media/image57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5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6.xml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7.xml"/><Relationship Id="rId6" Type="http://schemas.openxmlformats.org/officeDocument/2006/relationships/image" Target="../media/image57.png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8.xml"/><Relationship Id="rId6" Type="http://schemas.openxmlformats.org/officeDocument/2006/relationships/image" Target="../media/image57.png"/><Relationship Id="rId5" Type="http://schemas.openxmlformats.org/officeDocument/2006/relationships/image" Target="../media/image62.jpeg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9.xml"/><Relationship Id="rId6" Type="http://schemas.openxmlformats.org/officeDocument/2006/relationships/image" Target="../media/image57.png"/><Relationship Id="rId5" Type="http://schemas.openxmlformats.org/officeDocument/2006/relationships/image" Target="../media/image63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0.xml"/><Relationship Id="rId6" Type="http://schemas.openxmlformats.org/officeDocument/2006/relationships/image" Target="../media/image57.png"/><Relationship Id="rId5" Type="http://schemas.openxmlformats.org/officeDocument/2006/relationships/image" Target="../media/image64.jpeg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57.png"/><Relationship Id="rId2" Type="http://schemas.microsoft.com/office/2007/relationships/media" Target="../media/media11.m4a"/><Relationship Id="rId1" Type="http://schemas.openxmlformats.org/officeDocument/2006/relationships/tags" Target="../tags/tag71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2.xml"/><Relationship Id="rId6" Type="http://schemas.openxmlformats.org/officeDocument/2006/relationships/image" Target="../media/image57.png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3.xml"/><Relationship Id="rId6" Type="http://schemas.openxmlformats.org/officeDocument/2006/relationships/image" Target="../media/image57.png"/><Relationship Id="rId5" Type="http://schemas.openxmlformats.org/officeDocument/2006/relationships/image" Target="../media/image68.jpe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4.xml"/><Relationship Id="rId6" Type="http://schemas.openxmlformats.org/officeDocument/2006/relationships/image" Target="../media/image57.png"/><Relationship Id="rId5" Type="http://schemas.openxmlformats.org/officeDocument/2006/relationships/image" Target="../media/image69.png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75.xml"/><Relationship Id="rId6" Type="http://schemas.openxmlformats.org/officeDocument/2006/relationships/image" Target="../media/image57.png"/><Relationship Id="rId5" Type="http://schemas.openxmlformats.org/officeDocument/2006/relationships/image" Target="../media/image70.png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76.xml"/><Relationship Id="rId6" Type="http://schemas.openxmlformats.org/officeDocument/2006/relationships/image" Target="../media/image57.png"/><Relationship Id="rId5" Type="http://schemas.openxmlformats.org/officeDocument/2006/relationships/image" Target="../media/image71.png"/><Relationship Id="rId4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s://sites.google.com/a/adlnet.gov/mobile-learning-guide/examples#TOC-MoLeNET" TargetMode="External"/><Relationship Id="rId3" Type="http://schemas.openxmlformats.org/officeDocument/2006/relationships/audio" Target="../media/media17.m4a"/><Relationship Id="rId7" Type="http://schemas.openxmlformats.org/officeDocument/2006/relationships/hyperlink" Target="https://sites.google.com/a/adlnet.gov/mobile-learning-guide/examples#TOC-Merrill-Lynch-GoLearn" TargetMode="External"/><Relationship Id="rId12" Type="http://schemas.openxmlformats.org/officeDocument/2006/relationships/image" Target="../media/image57.png"/><Relationship Id="rId2" Type="http://schemas.microsoft.com/office/2007/relationships/media" Target="../media/media17.m4a"/><Relationship Id="rId1" Type="http://schemas.openxmlformats.org/officeDocument/2006/relationships/tags" Target="../tags/tag77.xml"/><Relationship Id="rId6" Type="http://schemas.openxmlformats.org/officeDocument/2006/relationships/hyperlink" Target="https://sites.google.com/a/adlnet.gov/mobile-learning-guide/examples#TOC-Pioneers" TargetMode="External"/><Relationship Id="rId11" Type="http://schemas.openxmlformats.org/officeDocument/2006/relationships/hyperlink" Target="https://sites.google.com/a/adlnet.gov/mobile-learning-guide/examples#TOC-Project-K-Nect" TargetMode="External"/><Relationship Id="rId5" Type="http://schemas.openxmlformats.org/officeDocument/2006/relationships/hyperlink" Target="https://sites.google.com/a/adlnet.gov/mobile-learning-guide/examples#TOC-The-MoLE-Project" TargetMode="External"/><Relationship Id="rId10" Type="http://schemas.openxmlformats.org/officeDocument/2006/relationships/hyperlink" Target="https://sites.google.com/a/adlnet.gov/mobile-learning-guide/examples#TOC-Pockets-of-Potential:-Using-Mobile-Technologies-to-Promote-Children-s-Learning" TargetMode="External"/><Relationship Id="rId4" Type="http://schemas.openxmlformats.org/officeDocument/2006/relationships/slideLayout" Target="../slideLayouts/slideLayout2.xml"/><Relationship Id="rId9" Type="http://schemas.openxmlformats.org/officeDocument/2006/relationships/hyperlink" Target="https://sites.google.com/a/adlnet.gov/mobile-learning-guide/examples#TOC-BLOOM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78.xml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Content Placeholder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3230CBC-3244-4131-A27F-CA9AC2F86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96" r="81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19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BD43AA25-67C9-46F8-A038-FBB536B7F0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8" r="9091" b="323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/>
              <a:t>Education and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US" sz="2400"/>
              <a:t>Education has a much broader aim to develop an individual</a:t>
            </a:r>
          </a:p>
          <a:p>
            <a:r>
              <a:rPr lang="en-US" sz="2400"/>
              <a:t>training has a narrow aim to increase knowledge and skill in specific areas.</a:t>
            </a:r>
            <a:br>
              <a:rPr lang="en-US" sz="2400"/>
            </a:br>
            <a:br>
              <a:rPr lang="en-US" sz="2400"/>
            </a:br>
            <a:r>
              <a:rPr lang="en-US" sz="240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773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6211669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Valcke</a:t>
            </a:r>
            <a:r>
              <a:rPr lang="en-US" dirty="0"/>
              <a:t>, M., &amp; De </a:t>
            </a:r>
            <a:r>
              <a:rPr lang="en-US" dirty="0" err="1"/>
              <a:t>Wever</a:t>
            </a:r>
            <a:r>
              <a:rPr lang="en-US" dirty="0"/>
              <a:t>, B. (2006). Information and communication technologies in higher education: evidence-based practices in medical education. </a:t>
            </a:r>
            <a:r>
              <a:rPr lang="en-US" i="1" dirty="0"/>
              <a:t>Medical teacher</a:t>
            </a:r>
            <a:r>
              <a:rPr lang="en-US" dirty="0"/>
              <a:t>, </a:t>
            </a:r>
            <a:r>
              <a:rPr lang="en-US" i="1" dirty="0"/>
              <a:t>28</a:t>
            </a:r>
            <a:r>
              <a:rPr lang="en-US" dirty="0"/>
              <a:t>(1), 40–48.</a:t>
            </a:r>
            <a:endParaRPr lang="en-US" dirty="0"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092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" y="178913"/>
            <a:ext cx="12088210" cy="528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" y="6211669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LISON, T., GUNTHER, S., OGORUL, Y., PRETSCHNER, D.P. &amp; WISCHNESKY, M.B. (2004) Vision 2003: Virtual learning units for</a:t>
            </a:r>
          </a:p>
          <a:p>
            <a:r>
              <a:rPr lang="en-US" dirty="0"/>
              <a:t>medical training and education, International Journal of Medical Information, 73, pp. 165–172.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6856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53" y="39757"/>
            <a:ext cx="10081646" cy="652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911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wall, indoor, object&#10;&#10;Description generated with high confidence">
            <a:extLst>
              <a:ext uri="{FF2B5EF4-FFF2-40B4-BE49-F238E27FC236}">
                <a16:creationId xmlns:a16="http://schemas.microsoft.com/office/drawing/2014/main" id="{F5F4F648-496E-40CA-9D19-EBFA4B03E3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3" r="20043" b="1"/>
          <a:stretch/>
        </p:blipFill>
        <p:spPr>
          <a:xfrm rot="5400000">
            <a:off x="4986528" y="-347472"/>
            <a:ext cx="6858000" cy="755294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THE LEARNING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/>
              <a:t>PEOPLE LEARN IN DIFFERENT WAYS</a:t>
            </a:r>
          </a:p>
          <a:p>
            <a:r>
              <a:rPr lang="en-US" sz="1800"/>
              <a:t>THE BRAIN PLAYS A ROLE</a:t>
            </a:r>
          </a:p>
          <a:p>
            <a:r>
              <a:rPr lang="en-US" sz="1800"/>
              <a:t>BASED ON ASSOCIATIONS</a:t>
            </a:r>
          </a:p>
          <a:p>
            <a:r>
              <a:rPr lang="en-US" sz="1800"/>
              <a:t>OCCURS IN CULTURAL AND SOCIAL CONTEXTS</a:t>
            </a:r>
          </a:p>
          <a:p>
            <a:r>
              <a:rPr lang="en-US" sz="1800"/>
              <a:t>PEOPLE LEARN IN DIFFERENT WAYS</a:t>
            </a:r>
          </a:p>
          <a:p>
            <a:r>
              <a:rPr lang="en-US" sz="1800"/>
              <a:t>PEOPLE THINK ABOUT THEIR OWN LEARNING, AND THEIR FEELINGS MATTER</a:t>
            </a:r>
          </a:p>
          <a:p>
            <a:endParaRPr 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568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D890CC7A-0595-4402-AB6F-669DC97D39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r="2165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dirty="0"/>
              <a:t>Teaching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r>
              <a:rPr lang="en-US" sz="1800"/>
              <a:t>PROCESS OF ORGANIZING THE ENVIRONMENT</a:t>
            </a:r>
          </a:p>
          <a:p>
            <a:r>
              <a:rPr lang="en-US" sz="1800"/>
              <a:t>ORGANIZING KNOWLEDGE, INFORMATION, AND ACTIVITIES</a:t>
            </a:r>
          </a:p>
          <a:p>
            <a:r>
              <a:rPr lang="en-US" sz="1800"/>
              <a:t>PROCESS OF ORGANIZING PEOPLE</a:t>
            </a:r>
          </a:p>
          <a:p>
            <a:endParaRPr 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385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dwonders.com/images/uploaded-photos/anatomy-of-brain-1_88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74" y="642713"/>
            <a:ext cx="7959811" cy="621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2269266"/>
              </p:ext>
            </p:extLst>
          </p:nvPr>
        </p:nvGraphicFramePr>
        <p:xfrm>
          <a:off x="776416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8646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Brain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066800"/>
            <a:ext cx="11303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337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5400" dirty="0"/>
              <a:t>people </a:t>
            </a:r>
            <a:r>
              <a:rPr lang="en-US" sz="5400" b="1" u="sng" dirty="0">
                <a:solidFill>
                  <a:srgbClr val="FF0000"/>
                </a:solidFill>
              </a:rPr>
              <a:t>forget 90% </a:t>
            </a:r>
            <a:r>
              <a:rPr lang="en-US" sz="5400" dirty="0"/>
              <a:t>of what they learn in the classroom after 30 days and that the majority of forgetting occurs in the </a:t>
            </a:r>
            <a:r>
              <a:rPr lang="en-US" sz="5400" b="1" u="sng" dirty="0"/>
              <a:t>first few hours</a:t>
            </a:r>
          </a:p>
          <a:p>
            <a:pPr marL="0" indent="0" algn="r">
              <a:buNone/>
            </a:pPr>
            <a:r>
              <a:rPr lang="en-US" dirty="0"/>
              <a:t>Hermann </a:t>
            </a:r>
            <a:r>
              <a:rPr lang="en-US" dirty="0" err="1"/>
              <a:t>Ebbinghaus</a:t>
            </a: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563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for attention of the Brain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3506470" cy="1958256"/>
          </a:xfrm>
        </p:spPr>
        <p:txBody>
          <a:bodyPr>
            <a:normAutofit/>
          </a:bodyPr>
          <a:lstStyle/>
          <a:p>
            <a:r>
              <a:rPr lang="en-US" dirty="0"/>
              <a:t>Fight and Flight</a:t>
            </a:r>
          </a:p>
          <a:p>
            <a:r>
              <a:rPr lang="en-US" dirty="0"/>
              <a:t>Food</a:t>
            </a:r>
          </a:p>
          <a:p>
            <a:r>
              <a:rPr lang="en-US" dirty="0"/>
              <a:t>Procreation </a:t>
            </a:r>
          </a:p>
        </p:txBody>
      </p:sp>
      <p:pic>
        <p:nvPicPr>
          <p:cNvPr id="2050" name="Picture 2" descr="http://4.bp.blogspot.com/-NJ9wC5l-8nE/Tqn6nW_3uzI/AAAAAAAABVk/PimfqmmjPX8/s1600/Fight%2BOr%2BFlight%2BUncertain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519" y="1381836"/>
            <a:ext cx="3151908" cy="233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5518" y="6211669"/>
            <a:ext cx="10498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>
                <a:hlinkClick r:id="rId4"/>
              </a:rPr>
              <a:t>http://alieninthecaribbean.blogspot.sg/2011/10/2012-survival-kit-fear-and-fighting.html</a:t>
            </a:r>
            <a:endParaRPr lang="en-SG" dirty="0"/>
          </a:p>
        </p:txBody>
      </p:sp>
      <p:pic>
        <p:nvPicPr>
          <p:cNvPr id="2052" name="Picture 4" descr="http://farm2.static.flickr.com/1290/1355687910_031709723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209" y="1376651"/>
            <a:ext cx="3398389" cy="226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1.gstatic.com/images?q=tbn:ANd9GcR9kFwP8aogw2_t6gBCn_aGSH_T7uoAfc4F7EAHCNQgoYDzTD3B8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78" y="3849650"/>
            <a:ext cx="3054531" cy="22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60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0AF4-6A24-40C3-A03D-E582A72B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BFBB1-D81A-4816-A0DE-8E30DBCCA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CE386D-6006-4AE0-B2EB-5D9E80DD7424}"/>
              </a:ext>
            </a:extLst>
          </p:cNvPr>
          <p:cNvSpPr/>
          <p:nvPr/>
        </p:nvSpPr>
        <p:spPr>
          <a:xfrm>
            <a:off x="966157" y="632605"/>
            <a:ext cx="1012741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What is learning? 845 930</a:t>
            </a:r>
            <a:endParaRPr lang="en-SG" sz="3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How to design a learning program 930 – 1030</a:t>
            </a:r>
            <a:r>
              <a:rPr lang="en-SG" sz="24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SG" sz="3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Tea 1030 – 1100</a:t>
            </a:r>
            <a:endParaRPr lang="en-SG" sz="3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What is digital learning? 1100 - 1200</a:t>
            </a: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SG" sz="24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SG" sz="3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Interactive discussion 1200 - 1300</a:t>
            </a:r>
            <a:endParaRPr lang="en-SG" sz="3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Lunch 1300 1400</a:t>
            </a:r>
            <a:endParaRPr lang="en-SG" sz="3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Workshop 1	Writing Learning outcomes 1400 - 1500	</a:t>
            </a: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SG" sz="24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SG" sz="3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Presentation/discussion of materials from workshop 1 – 1500 - 1530</a:t>
            </a:r>
            <a:r>
              <a:rPr lang="en-US" sz="2400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SG" sz="3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curriculum and Assessment 1530 – 1630	</a:t>
            </a: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SG" sz="24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SG" sz="3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Interactive discussion 1630 - 1700</a:t>
            </a:r>
            <a:endParaRPr lang="en-SG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649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55" y="34527"/>
            <a:ext cx="10515600" cy="1325563"/>
          </a:xfrm>
        </p:spPr>
        <p:txBody>
          <a:bodyPr/>
          <a:lstStyle/>
          <a:p>
            <a:r>
              <a:rPr lang="en-US" dirty="0"/>
              <a:t>Recall of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4825"/>
            <a:ext cx="6546273" cy="4351338"/>
          </a:xfrm>
        </p:spPr>
        <p:txBody>
          <a:bodyPr/>
          <a:lstStyle/>
          <a:p>
            <a:r>
              <a:rPr lang="en-US" dirty="0"/>
              <a:t>remixes them with regard to our current situation.</a:t>
            </a:r>
          </a:p>
          <a:p>
            <a:endParaRPr lang="en-US" dirty="0"/>
          </a:p>
          <a:p>
            <a:r>
              <a:rPr lang="en-US" dirty="0"/>
              <a:t> sensory information stored from an experience is generally pretty accurate; it’s in the reassembly of this information into memory where the brain shows a sycophantic artistic </a:t>
            </a:r>
            <a:r>
              <a:rPr lang="en-US" dirty="0" err="1"/>
              <a:t>licence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http://www.thehealthage.com/site/wp-content/uploads/2011/05/children-mem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73" y="1621773"/>
            <a:ext cx="5478324" cy="378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9289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121920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+mn-lt"/>
              </a:rPr>
              <a:t>Strategies to cope with memory and recall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174" y="1053548"/>
            <a:ext cx="11635534" cy="5605669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Bare minimum</a:t>
            </a:r>
          </a:p>
          <a:p>
            <a:pPr marL="1371600" lvl="3" indent="0" algn="r">
              <a:buNone/>
            </a:pPr>
            <a:r>
              <a:rPr lang="en-US" sz="2800" i="1" dirty="0"/>
              <a:t>“drinking from  a fire hose” </a:t>
            </a:r>
            <a:r>
              <a:rPr lang="en-US" sz="2800" i="1" dirty="0" err="1"/>
              <a:t>Sheperd</a:t>
            </a:r>
            <a:endParaRPr lang="en-US" sz="2800" i="1" dirty="0"/>
          </a:p>
          <a:p>
            <a:r>
              <a:rPr lang="en-US" sz="3600" dirty="0"/>
              <a:t>Repetition</a:t>
            </a:r>
          </a:p>
          <a:p>
            <a:r>
              <a:rPr lang="en-US" sz="3600" dirty="0"/>
              <a:t>Understand – consider the meaning</a:t>
            </a:r>
          </a:p>
          <a:p>
            <a:r>
              <a:rPr lang="en-US" sz="3600" dirty="0"/>
              <a:t>Contextualize</a:t>
            </a:r>
          </a:p>
          <a:p>
            <a:r>
              <a:rPr lang="en-US" sz="3600" dirty="0"/>
              <a:t>Reflect</a:t>
            </a:r>
          </a:p>
          <a:p>
            <a:r>
              <a:rPr lang="en-US" sz="3600" dirty="0"/>
              <a:t>Review</a:t>
            </a:r>
          </a:p>
          <a:p>
            <a:r>
              <a:rPr lang="en-US" sz="3600" dirty="0"/>
              <a:t>Mnemonics</a:t>
            </a:r>
          </a:p>
          <a:p>
            <a:r>
              <a:rPr lang="en-US" sz="3600" dirty="0"/>
              <a:t>Test</a:t>
            </a:r>
          </a:p>
          <a:p>
            <a:r>
              <a:rPr lang="en-US" sz="3600" dirty="0"/>
              <a:t>Emotional</a:t>
            </a:r>
          </a:p>
          <a:p>
            <a:r>
              <a:rPr lang="en-US" sz="3600" dirty="0"/>
              <a:t>Practical</a:t>
            </a:r>
          </a:p>
          <a:p>
            <a:r>
              <a:rPr lang="en-US" sz="3600" dirty="0"/>
              <a:t>Relevant</a:t>
            </a:r>
          </a:p>
          <a:p>
            <a:r>
              <a:rPr lang="en-US" sz="3600" dirty="0"/>
              <a:t>Put in practice</a:t>
            </a:r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20002491">
            <a:off x="4629500" y="3650217"/>
            <a:ext cx="734175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M.A.S.T.E.R</a:t>
            </a:r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1408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9" y="228600"/>
            <a:ext cx="11856412" cy="64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278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7596"/>
            <a:ext cx="11074400" cy="672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318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4984"/>
            <a:ext cx="9245599" cy="662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348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115" y="2209801"/>
            <a:ext cx="10077127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998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">
            <a:extLst>
              <a:ext uri="{FF2B5EF4-FFF2-40B4-BE49-F238E27FC236}">
                <a16:creationId xmlns:a16="http://schemas.microsoft.com/office/drawing/2014/main" id="{88A88372-1D5F-4197-A033-87090DBE3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 r="-1" b="-1"/>
          <a:stretch/>
        </p:blipFill>
        <p:spPr bwMode="auto">
          <a:xfrm>
            <a:off x="5416251" y="735495"/>
            <a:ext cx="6305052" cy="50848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b="1" dirty="0"/>
              <a:t>Cognitivist Theories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688" y="2007704"/>
            <a:ext cx="5198164" cy="4591879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endParaRPr lang="en-US" sz="2400" dirty="0"/>
          </a:p>
          <a:p>
            <a:pPr fontAlgn="base"/>
            <a:r>
              <a:rPr lang="en-US" sz="2400" dirty="0"/>
              <a:t>Assimilation Theory (</a:t>
            </a:r>
            <a:r>
              <a:rPr lang="en-US" sz="2400" dirty="0" err="1"/>
              <a:t>Ausubel</a:t>
            </a:r>
            <a:r>
              <a:rPr lang="en-US" sz="2400" dirty="0"/>
              <a:t>)</a:t>
            </a:r>
          </a:p>
          <a:p>
            <a:pPr fontAlgn="base"/>
            <a:r>
              <a:rPr lang="en-US" sz="2400" dirty="0"/>
              <a:t>Attribution Theory (Weiner)</a:t>
            </a:r>
          </a:p>
          <a:p>
            <a:pPr fontAlgn="base"/>
            <a:r>
              <a:rPr lang="en-US" sz="2400" dirty="0"/>
              <a:t>Cognitive Load Theory (</a:t>
            </a:r>
            <a:r>
              <a:rPr lang="en-US" sz="2400" dirty="0" err="1"/>
              <a:t>Sweller</a:t>
            </a:r>
            <a:r>
              <a:rPr lang="en-US" sz="2400" dirty="0"/>
              <a:t>)</a:t>
            </a:r>
          </a:p>
          <a:p>
            <a:pPr fontAlgn="base"/>
            <a:r>
              <a:rPr lang="en-US" sz="2400" dirty="0"/>
              <a:t>Cognitive Theory of Multimedia Learning (Mayer)</a:t>
            </a:r>
          </a:p>
          <a:p>
            <a:pPr fontAlgn="base"/>
            <a:r>
              <a:rPr lang="en-US" sz="2400" dirty="0"/>
              <a:t>Component Display Theory</a:t>
            </a:r>
          </a:p>
          <a:p>
            <a:pPr fontAlgn="base"/>
            <a:r>
              <a:rPr lang="en-US" sz="2400" dirty="0"/>
              <a:t>Elaboration Theory (</a:t>
            </a:r>
            <a:r>
              <a:rPr lang="en-US" sz="2400" dirty="0" err="1"/>
              <a:t>Reigeluth</a:t>
            </a:r>
            <a:r>
              <a:rPr lang="en-US" sz="2400" dirty="0"/>
              <a:t>)</a:t>
            </a:r>
          </a:p>
          <a:p>
            <a:pPr fontAlgn="base"/>
            <a:r>
              <a:rPr lang="en-US" sz="2400" dirty="0"/>
              <a:t>Gestalt Psychology (Tolman)</a:t>
            </a:r>
          </a:p>
          <a:p>
            <a:pPr fontAlgn="base"/>
            <a:r>
              <a:rPr lang="en-US" sz="2400" dirty="0"/>
              <a:t>Mental Models (Johnson-Laird)</a:t>
            </a:r>
          </a:p>
          <a:p>
            <a:pPr fontAlgn="base"/>
            <a:r>
              <a:rPr lang="en-US" sz="2400" dirty="0"/>
              <a:t>Schema Theory</a:t>
            </a:r>
          </a:p>
          <a:p>
            <a:pPr fontAlgn="base"/>
            <a:r>
              <a:rPr lang="en-US" sz="2400" dirty="0"/>
              <a:t>Stage Theory of Cognitive Development (Piaget)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836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Behaviorist Theories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90" y="1873045"/>
            <a:ext cx="5260258" cy="4351338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Classical Conditioning (Pavlov)</a:t>
            </a:r>
          </a:p>
          <a:p>
            <a:pPr fontAlgn="base"/>
            <a:r>
              <a:rPr lang="en-US" dirty="0"/>
              <a:t>GOMS Model (Card, Moran, and Newell)</a:t>
            </a:r>
          </a:p>
          <a:p>
            <a:pPr fontAlgn="base"/>
            <a:r>
              <a:rPr lang="en-US" dirty="0"/>
              <a:t>Operant Conditioning (Skinner)</a:t>
            </a:r>
          </a:p>
          <a:p>
            <a:pPr fontAlgn="base"/>
            <a:r>
              <a:rPr lang="en-US" dirty="0"/>
              <a:t>Social Learning Theory (Bandura)</a:t>
            </a:r>
          </a:p>
          <a:p>
            <a:endParaRPr lang="en-US" dirty="0"/>
          </a:p>
        </p:txBody>
      </p:sp>
      <p:pic>
        <p:nvPicPr>
          <p:cNvPr id="3074" name="Picture 2" descr="Image result for pavlov dog">
            <a:extLst>
              <a:ext uri="{FF2B5EF4-FFF2-40B4-BE49-F238E27FC236}">
                <a16:creationId xmlns:a16="http://schemas.microsoft.com/office/drawing/2014/main" id="{081A2C18-5476-409B-A6BC-F3FFB50B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546" y="1690688"/>
            <a:ext cx="6161146" cy="362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735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wall&#10;&#10;Description generated with very high confidence">
            <a:extLst>
              <a:ext uri="{FF2B5EF4-FFF2-40B4-BE49-F238E27FC236}">
                <a16:creationId xmlns:a16="http://schemas.microsoft.com/office/drawing/2014/main" id="{01C9C9AC-C31C-4181-B07A-ED4862D87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2" t="18509" r="41782" b="7389"/>
          <a:stretch/>
        </p:blipFill>
        <p:spPr>
          <a:xfrm rot="5400000">
            <a:off x="6444459" y="37457"/>
            <a:ext cx="4159047" cy="675359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b="1" dirty="0"/>
              <a:t>Constructivism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29" y="2010696"/>
            <a:ext cx="4336026" cy="3785419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Cognitive Apprenticeship (Collins et al.)</a:t>
            </a:r>
          </a:p>
          <a:p>
            <a:pPr fontAlgn="base"/>
            <a:r>
              <a:rPr lang="en-US" sz="2400" dirty="0"/>
              <a:t>Communities of Practice (Lave and Wenger)</a:t>
            </a:r>
          </a:p>
          <a:p>
            <a:pPr fontAlgn="base"/>
            <a:r>
              <a:rPr lang="en-US" sz="2400" dirty="0"/>
              <a:t>Discovery Learning (Bruner)</a:t>
            </a:r>
          </a:p>
          <a:p>
            <a:pPr fontAlgn="base"/>
            <a:r>
              <a:rPr lang="en-US" sz="2400" dirty="0"/>
              <a:t>Social Development Theory (</a:t>
            </a:r>
            <a:r>
              <a:rPr lang="en-US" sz="2400" dirty="0" err="1"/>
              <a:t>Vygtosky</a:t>
            </a:r>
            <a:r>
              <a:rPr lang="en-US" sz="2400" dirty="0"/>
              <a:t>)</a:t>
            </a:r>
          </a:p>
          <a:p>
            <a:pPr fontAlgn="base"/>
            <a:r>
              <a:rPr lang="en-US" sz="2400" dirty="0"/>
              <a:t>Problem-Based Learning (PBL)</a:t>
            </a:r>
          </a:p>
          <a:p>
            <a:pPr fontAlgn="base"/>
            <a:r>
              <a:rPr lang="en-US" sz="2400" dirty="0"/>
              <a:t>Situated Learning (Lave)</a:t>
            </a:r>
          </a:p>
          <a:p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955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sitting, indoor, woman&#10;&#10;Description generated with high confidence">
            <a:extLst>
              <a:ext uri="{FF2B5EF4-FFF2-40B4-BE49-F238E27FC236}">
                <a16:creationId xmlns:a16="http://schemas.microsoft.com/office/drawing/2014/main" id="{9586B0AE-08E5-4CF1-AFC3-2B7A83A5CE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9" r="-2" b="12056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b="1" dirty="0"/>
              <a:t>Humanism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91" y="2438400"/>
            <a:ext cx="4631635" cy="3785419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ARCS Model of Motivational Design (Keller)</a:t>
            </a:r>
          </a:p>
          <a:p>
            <a:pPr fontAlgn="base"/>
            <a:r>
              <a:rPr lang="en-US" sz="2400" dirty="0"/>
              <a:t>Emotional Intelligence (Goleman)</a:t>
            </a:r>
          </a:p>
          <a:p>
            <a:pPr fontAlgn="base"/>
            <a:r>
              <a:rPr lang="en-US" sz="2400" dirty="0"/>
              <a:t>Experiential Learning (Kolb)</a:t>
            </a:r>
          </a:p>
          <a:p>
            <a:pPr fontAlgn="base"/>
            <a:r>
              <a:rPr lang="en-US" sz="2400" dirty="0"/>
              <a:t>Maslow’s Hierarchy of Needs (Maslow)</a:t>
            </a:r>
          </a:p>
          <a:p>
            <a:pPr fontAlgn="base"/>
            <a:r>
              <a:rPr lang="en-US" sz="2400" dirty="0"/>
              <a:t>Self-Determination Theory (Deci and Ryan)</a:t>
            </a:r>
          </a:p>
          <a:p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33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259F8-663A-4448-A4C0-BBA1228B9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68245C-DB8F-461A-9C3E-4DAE65541CD4}"/>
              </a:ext>
            </a:extLst>
          </p:cNvPr>
          <p:cNvSpPr/>
          <p:nvPr/>
        </p:nvSpPr>
        <p:spPr>
          <a:xfrm>
            <a:off x="838200" y="123062"/>
            <a:ext cx="11070566" cy="6665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Workshop 2 0830 – 1000</a:t>
            </a:r>
            <a:endParaRPr lang="en-SG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Designing a digital learning program </a:t>
            </a:r>
            <a:endParaRPr lang="en-SG" sz="24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Presentation of Workshop 2 1000 – 1030</a:t>
            </a:r>
            <a:endParaRPr lang="en-SG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Tea 1030 – 1100</a:t>
            </a:r>
            <a:endParaRPr lang="en-SG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Introduction to learning management systems (LMS) 1100 -1130</a:t>
            </a: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SG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SG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Workshop 3 1130 – 1230</a:t>
            </a:r>
            <a:endParaRPr lang="en-SG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Deploying products of workshop 2 on Moodle</a:t>
            </a:r>
            <a:endParaRPr lang="en-SG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Lunch 1300 1400 </a:t>
            </a:r>
            <a:endParaRPr lang="en-SG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Mobile learning at the work place 1400 - 1430</a:t>
            </a:r>
            <a:r>
              <a:rPr lang="en-SG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endParaRPr lang="en-SG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Workshop 4.  Getting ready for mobile learning 1430 -1500</a:t>
            </a:r>
            <a:endParaRPr lang="en-SG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Setting up digital presence</a:t>
            </a:r>
            <a:endParaRPr lang="en-SG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Designing and developing mobile courses 1500 – 1530</a:t>
            </a:r>
            <a:endParaRPr lang="en-SG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Tea 1530 – 1545</a:t>
            </a:r>
            <a:endParaRPr lang="en-SG" sz="2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Workshop 4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Create OER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1545 -1645</a:t>
            </a:r>
            <a:endParaRPr lang="en-SG" sz="24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Wrap up and feedback – 1645 - 1700</a:t>
            </a:r>
            <a:endParaRPr lang="en-SG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3873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D3D840FE-5944-411F-AA44-67FEBA0FD0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b="1"/>
              <a:t>Design-Based </a:t>
            </a:r>
            <a:br>
              <a:rPr lang="en-US" sz="4000"/>
            </a:b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pPr fontAlgn="base"/>
            <a:r>
              <a:rPr lang="en-US" sz="2400"/>
              <a:t>ADDIE Model of Instructional Design</a:t>
            </a:r>
          </a:p>
          <a:p>
            <a:pPr fontAlgn="base"/>
            <a:r>
              <a:rPr lang="en-US" sz="2400"/>
              <a:t>ARCS Model of Motivational Design (Keller)</a:t>
            </a:r>
          </a:p>
          <a:p>
            <a:pPr fontAlgn="base"/>
            <a:r>
              <a:rPr lang="en-US" sz="2400"/>
              <a:t>Elaboration Theory (Reigeluth)</a:t>
            </a:r>
          </a:p>
          <a:p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0661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91" y="0"/>
            <a:ext cx="76308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3935896"/>
            <a:ext cx="2425148" cy="2922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818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12" y="0"/>
            <a:ext cx="87140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043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38" y="34544"/>
            <a:ext cx="9321097" cy="682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673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52" y="-2003"/>
            <a:ext cx="8607287" cy="67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318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Maximize learner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95009" cy="4351338"/>
          </a:xfrm>
        </p:spPr>
        <p:txBody>
          <a:bodyPr>
            <a:normAutofit/>
          </a:bodyPr>
          <a:lstStyle/>
          <a:p>
            <a:r>
              <a:rPr lang="en-US" dirty="0"/>
              <a:t>“What’s in it for me?”</a:t>
            </a:r>
          </a:p>
          <a:p>
            <a:r>
              <a:rPr lang="en-US" dirty="0"/>
              <a:t> Get their attention from the start – and keep it</a:t>
            </a:r>
          </a:p>
          <a:p>
            <a:r>
              <a:rPr lang="en-US" dirty="0"/>
              <a:t>Keep it relevant</a:t>
            </a:r>
          </a:p>
          <a:p>
            <a:r>
              <a:rPr lang="en-US" dirty="0"/>
              <a:t>Encourage socializing</a:t>
            </a:r>
          </a:p>
          <a:p>
            <a:r>
              <a:rPr lang="en-US" dirty="0"/>
              <a:t> Bring your session to life</a:t>
            </a:r>
          </a:p>
          <a:p>
            <a:r>
              <a:rPr lang="en-US" dirty="0"/>
              <a:t> Focus on the learners</a:t>
            </a:r>
          </a:p>
        </p:txBody>
      </p:sp>
      <p:pic>
        <p:nvPicPr>
          <p:cNvPr id="4098" name="Picture 2" descr="http://newlearningonline.com/files/2011/02/learning_pyram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445" y="1413165"/>
            <a:ext cx="6336503" cy="47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296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/>
              <a:t>Mobile Learning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1235"/>
            <a:ext cx="5862341" cy="5208104"/>
          </a:xfrm>
        </p:spPr>
        <p:txBody>
          <a:bodyPr>
            <a:normAutofit/>
          </a:bodyPr>
          <a:lstStyle/>
          <a:p>
            <a:r>
              <a:rPr lang="en-US" dirty="0"/>
              <a:t>the use of personal portable digital devices to make us smarter wherever and whenever we are.</a:t>
            </a:r>
          </a:p>
          <a:p>
            <a:r>
              <a:rPr lang="en-US" dirty="0"/>
              <a:t>tablets, like pocket devices, are more intimate,  but they’re not immediate like a pocket device:</a:t>
            </a:r>
          </a:p>
          <a:p>
            <a:pPr marL="0" indent="0" algn="r">
              <a:buNone/>
            </a:pPr>
            <a:r>
              <a:rPr lang="en-US" dirty="0"/>
              <a:t> </a:t>
            </a:r>
            <a:r>
              <a:rPr lang="en-US" sz="1600" dirty="0"/>
              <a:t>Hubbard, Rob (2013-10-10). The Really Useful eLearning Instruction Manual: Your toolkit for putting </a:t>
            </a:r>
            <a:r>
              <a:rPr lang="en-US" sz="1600" dirty="0" err="1"/>
              <a:t>elearning</a:t>
            </a:r>
            <a:r>
              <a:rPr lang="en-US" sz="1600" dirty="0"/>
              <a:t> into practice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413" y="840308"/>
            <a:ext cx="5367853" cy="471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www.americanri.com/assets/graphics/Mobile%20Learning%20Compos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2165871"/>
            <a:ext cx="1797916" cy="168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367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22" y="146464"/>
            <a:ext cx="10515600" cy="1325563"/>
          </a:xfrm>
        </p:spPr>
        <p:txBody>
          <a:bodyPr/>
          <a:lstStyle/>
          <a:p>
            <a:r>
              <a:rPr lang="en-US" dirty="0"/>
              <a:t>4 C of Mobile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89174" cy="4351338"/>
          </a:xfrm>
        </p:spPr>
        <p:txBody>
          <a:bodyPr/>
          <a:lstStyle/>
          <a:p>
            <a:r>
              <a:rPr lang="en-US" sz="4400" dirty="0"/>
              <a:t>content </a:t>
            </a:r>
          </a:p>
          <a:p>
            <a:r>
              <a:rPr lang="en-US" sz="4400" dirty="0"/>
              <a:t>compute </a:t>
            </a:r>
          </a:p>
          <a:p>
            <a:r>
              <a:rPr lang="en-US" sz="4400" dirty="0"/>
              <a:t>communicate and </a:t>
            </a:r>
          </a:p>
          <a:p>
            <a:r>
              <a:rPr lang="en-US" sz="4400" dirty="0"/>
              <a:t>capture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86" y="675862"/>
            <a:ext cx="6332065" cy="5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1687" y="6396335"/>
            <a:ext cx="6984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Handbook of Mobile Learning by Zane </a:t>
            </a:r>
            <a:r>
              <a:rPr lang="en-US" dirty="0" err="1"/>
              <a:t>L.Berge</a:t>
            </a:r>
            <a:r>
              <a:rPr lang="en-US" dirty="0"/>
              <a:t> and Lin </a:t>
            </a:r>
            <a:r>
              <a:rPr lang="en-US" dirty="0" err="1"/>
              <a:t>Muilenburg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2732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34" y="255431"/>
            <a:ext cx="9412793" cy="640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737113" y="1053548"/>
            <a:ext cx="318052" cy="6559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9283148" y="1053548"/>
            <a:ext cx="238539" cy="6559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64725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4" y="-79513"/>
            <a:ext cx="11209226" cy="689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593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9924" y="284204"/>
            <a:ext cx="9144000" cy="630839"/>
          </a:xfrm>
        </p:spPr>
        <p:txBody>
          <a:bodyPr>
            <a:normAutofit fontScale="90000"/>
          </a:bodyPr>
          <a:lstStyle/>
          <a:p>
            <a:r>
              <a:rPr lang="en-US" dirty="0"/>
              <a:t>Learning</a:t>
            </a:r>
            <a:endParaRPr lang="en-S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9924" y="1204827"/>
            <a:ext cx="9144000" cy="4491638"/>
          </a:xfrm>
        </p:spPr>
        <p:txBody>
          <a:bodyPr>
            <a:normAutofit/>
          </a:bodyPr>
          <a:lstStyle/>
          <a:p>
            <a:r>
              <a:rPr lang="en-SG" dirty="0"/>
              <a:t>a process </a:t>
            </a:r>
          </a:p>
          <a:p>
            <a:r>
              <a:rPr lang="en-SG" dirty="0"/>
              <a:t>produces changes  </a:t>
            </a:r>
          </a:p>
          <a:p>
            <a:r>
              <a:rPr lang="en-SG" dirty="0"/>
              <a:t>changes produced are relatively permanent</a:t>
            </a:r>
          </a:p>
          <a:p>
            <a:endParaRPr lang="en-SG" dirty="0"/>
          </a:p>
          <a:p>
            <a:pPr algn="l"/>
            <a:r>
              <a:rPr lang="en-SG" dirty="0"/>
              <a:t>3 domains of learning</a:t>
            </a:r>
            <a:r>
              <a:rPr lang="en-SG" dirty="0">
                <a:sym typeface="Wingdings" panose="05000000000000000000" pitchFamily="2" charset="2"/>
              </a:rPr>
              <a:t> (Bloom)</a:t>
            </a:r>
            <a:endParaRPr lang="en-SG" dirty="0"/>
          </a:p>
          <a:p>
            <a:pPr marL="457200" indent="-457200" algn="l">
              <a:buFont typeface="+mj-lt"/>
              <a:buAutoNum type="arabicPeriod"/>
            </a:pPr>
            <a:r>
              <a:rPr lang="en-SG" b="1" dirty="0"/>
              <a:t>Cognitive</a:t>
            </a:r>
            <a:r>
              <a:rPr lang="en-SG" dirty="0"/>
              <a:t> – To recall, calculate, discuss, </a:t>
            </a:r>
            <a:r>
              <a:rPr lang="en-SG" dirty="0" err="1"/>
              <a:t>analyze</a:t>
            </a:r>
            <a:r>
              <a:rPr lang="en-SG" dirty="0"/>
              <a:t>, problem solve, etc.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SG" b="1" dirty="0"/>
              <a:t>Psychomotor</a:t>
            </a:r>
            <a:r>
              <a:rPr lang="en-SG" dirty="0"/>
              <a:t> – To dance, swim, ski, dive, drive a car, ride a bike, etc.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SG" b="1" dirty="0"/>
              <a:t>Affective </a:t>
            </a:r>
            <a:r>
              <a:rPr lang="en-SG" dirty="0"/>
              <a:t>– To like something or someone, love, appreciate, fear, hate, worship, etc.</a:t>
            </a:r>
          </a:p>
          <a:p>
            <a:endParaRPr lang="en-SG" dirty="0"/>
          </a:p>
          <a:p>
            <a:endParaRPr lang="en-S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645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" y="685800"/>
            <a:ext cx="1167733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035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Cognitivist Theories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Assimilation Theory (</a:t>
            </a:r>
            <a:r>
              <a:rPr lang="en-US" dirty="0" err="1"/>
              <a:t>Ausubel</a:t>
            </a:r>
            <a:r>
              <a:rPr lang="en-US" dirty="0"/>
              <a:t>)</a:t>
            </a:r>
          </a:p>
          <a:p>
            <a:pPr fontAlgn="base"/>
            <a:r>
              <a:rPr lang="en-US" dirty="0"/>
              <a:t>Attribution Theory (Weiner)</a:t>
            </a:r>
          </a:p>
          <a:p>
            <a:pPr fontAlgn="base"/>
            <a:r>
              <a:rPr lang="en-US" dirty="0"/>
              <a:t>Cognitive Load Theory (</a:t>
            </a:r>
            <a:r>
              <a:rPr lang="en-US" dirty="0" err="1"/>
              <a:t>Sweller</a:t>
            </a:r>
            <a:r>
              <a:rPr lang="en-US" dirty="0"/>
              <a:t>)</a:t>
            </a:r>
          </a:p>
          <a:p>
            <a:pPr fontAlgn="base"/>
            <a:r>
              <a:rPr lang="en-US" dirty="0"/>
              <a:t>Cognitive Theory of Multimedia Learning (Mayer)</a:t>
            </a:r>
          </a:p>
          <a:p>
            <a:pPr fontAlgn="base"/>
            <a:r>
              <a:rPr lang="en-US" dirty="0"/>
              <a:t>Component Display Theory</a:t>
            </a:r>
          </a:p>
          <a:p>
            <a:pPr fontAlgn="base"/>
            <a:r>
              <a:rPr lang="en-US" dirty="0"/>
              <a:t>Elaboration Theory (</a:t>
            </a:r>
            <a:r>
              <a:rPr lang="en-US" dirty="0" err="1"/>
              <a:t>Reigeluth</a:t>
            </a:r>
            <a:r>
              <a:rPr lang="en-US" dirty="0"/>
              <a:t>)</a:t>
            </a:r>
          </a:p>
          <a:p>
            <a:pPr fontAlgn="base"/>
            <a:r>
              <a:rPr lang="en-US" dirty="0"/>
              <a:t>Gestalt Psychology (</a:t>
            </a:r>
            <a:r>
              <a:rPr lang="en-US" dirty="0" err="1"/>
              <a:t>Tolman</a:t>
            </a:r>
            <a:r>
              <a:rPr lang="en-US" dirty="0"/>
              <a:t>)</a:t>
            </a:r>
          </a:p>
          <a:p>
            <a:pPr fontAlgn="base"/>
            <a:r>
              <a:rPr lang="en-US" dirty="0"/>
              <a:t>Mental Models (Johnson-Laird)</a:t>
            </a:r>
          </a:p>
          <a:p>
            <a:pPr fontAlgn="base"/>
            <a:r>
              <a:rPr lang="en-US" dirty="0"/>
              <a:t>Schema Theory</a:t>
            </a:r>
          </a:p>
          <a:p>
            <a:pPr fontAlgn="base"/>
            <a:r>
              <a:rPr lang="en-US" dirty="0"/>
              <a:t>Stage Theory of Cognitive Development (Piaget)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8895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Behaviorist Theories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Classical Conditioning (Pavlov)</a:t>
            </a:r>
          </a:p>
          <a:p>
            <a:pPr fontAlgn="base"/>
            <a:r>
              <a:rPr lang="en-US" dirty="0"/>
              <a:t>GOMS Model (Card, Moran, and Newell)</a:t>
            </a:r>
          </a:p>
          <a:p>
            <a:pPr fontAlgn="base"/>
            <a:r>
              <a:rPr lang="en-US" dirty="0"/>
              <a:t>Operant Conditioning (Skinner)</a:t>
            </a:r>
          </a:p>
          <a:p>
            <a:pPr fontAlgn="base"/>
            <a:r>
              <a:rPr lang="en-US" dirty="0"/>
              <a:t>Social Learning Theory (Bandura)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5318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Constructivism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Cognitive Apprenticeship (Collins et al.)</a:t>
            </a:r>
          </a:p>
          <a:p>
            <a:pPr fontAlgn="base"/>
            <a:r>
              <a:rPr lang="en-US" dirty="0"/>
              <a:t>Communities of Practice (Lave and Wenger)</a:t>
            </a:r>
          </a:p>
          <a:p>
            <a:pPr fontAlgn="base"/>
            <a:r>
              <a:rPr lang="en-US" dirty="0"/>
              <a:t>Discovery Learning (Bruner)</a:t>
            </a:r>
          </a:p>
          <a:p>
            <a:pPr fontAlgn="base"/>
            <a:r>
              <a:rPr lang="en-US" dirty="0"/>
              <a:t>Social Development Theory (</a:t>
            </a:r>
            <a:r>
              <a:rPr lang="en-US" dirty="0" err="1"/>
              <a:t>Vygtosky</a:t>
            </a:r>
            <a:r>
              <a:rPr lang="en-US" dirty="0"/>
              <a:t>)</a:t>
            </a:r>
          </a:p>
          <a:p>
            <a:pPr fontAlgn="base"/>
            <a:r>
              <a:rPr lang="en-US" dirty="0"/>
              <a:t>Problem-Based Learning (PBL)</a:t>
            </a:r>
          </a:p>
          <a:p>
            <a:pPr fontAlgn="base"/>
            <a:r>
              <a:rPr lang="en-US" dirty="0"/>
              <a:t>Situated Learning (Lave)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963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Humanism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ARCS Model of Motivational Design (Keller)</a:t>
            </a:r>
          </a:p>
          <a:p>
            <a:pPr fontAlgn="base"/>
            <a:r>
              <a:rPr lang="en-US" dirty="0"/>
              <a:t>Emotional Intelligence (</a:t>
            </a:r>
            <a:r>
              <a:rPr lang="en-US" dirty="0" err="1"/>
              <a:t>Goleman</a:t>
            </a:r>
            <a:r>
              <a:rPr lang="en-US" dirty="0"/>
              <a:t>)</a:t>
            </a:r>
          </a:p>
          <a:p>
            <a:pPr fontAlgn="base"/>
            <a:r>
              <a:rPr lang="en-US" dirty="0"/>
              <a:t>Experiential Learning (Kolb)</a:t>
            </a:r>
          </a:p>
          <a:p>
            <a:pPr fontAlgn="base"/>
            <a:r>
              <a:rPr lang="en-US" dirty="0"/>
              <a:t>Maslow’s Hierarchy of Needs (Maslow)</a:t>
            </a:r>
          </a:p>
          <a:p>
            <a:pPr fontAlgn="base"/>
            <a:r>
              <a:rPr lang="en-US" dirty="0"/>
              <a:t>Self-Determination Theory (</a:t>
            </a:r>
            <a:r>
              <a:rPr lang="en-US" dirty="0" err="1"/>
              <a:t>Deci</a:t>
            </a:r>
            <a:r>
              <a:rPr lang="en-US" dirty="0"/>
              <a:t> and Ryan)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2028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Design-Based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ADDIE Model of Instructional Design</a:t>
            </a:r>
          </a:p>
          <a:p>
            <a:pPr fontAlgn="base"/>
            <a:r>
              <a:rPr lang="en-US" dirty="0"/>
              <a:t>ARCS Model of Motivational Design (Keller)</a:t>
            </a:r>
          </a:p>
          <a:p>
            <a:pPr fontAlgn="base"/>
            <a:r>
              <a:rPr lang="en-US" dirty="0"/>
              <a:t>Elaboration Theory (</a:t>
            </a:r>
            <a:r>
              <a:rPr lang="en-US" dirty="0" err="1"/>
              <a:t>Reigeluth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3711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csuchico.edu/idts/img/add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83" y="243760"/>
            <a:ext cx="6301408" cy="62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9613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http://insightlopedia.files.wordpress.com/2008/10/dickcarey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32" y="815009"/>
            <a:ext cx="11448482" cy="57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8954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4" y="-38637"/>
            <a:ext cx="5532310" cy="689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022" y="115911"/>
            <a:ext cx="6348211" cy="66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9294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18" y="178904"/>
            <a:ext cx="9368534" cy="6679096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/>
              <a:t>Connectivity to information and to others </a:t>
            </a:r>
          </a:p>
          <a:p>
            <a:r>
              <a:rPr lang="en-US" sz="4000" dirty="0"/>
              <a:t>24/7 access to learning resources</a:t>
            </a:r>
          </a:p>
          <a:p>
            <a:r>
              <a:rPr lang="en-US" sz="4000" dirty="0"/>
              <a:t>Greater choice over the time, place and pace of study</a:t>
            </a:r>
          </a:p>
          <a:p>
            <a:r>
              <a:rPr lang="en-US" sz="4000" dirty="0"/>
              <a:t>Alternative modes of study: distance, blended, work-based, partially or wholly campus-based</a:t>
            </a:r>
          </a:p>
          <a:p>
            <a:r>
              <a:rPr lang="en-US" sz="4000" dirty="0"/>
              <a:t>Knowledge-sharing and co-authoring across multiple locations</a:t>
            </a:r>
          </a:p>
          <a:p>
            <a:r>
              <a:rPr lang="en-US" sz="4000" dirty="0"/>
              <a:t>Opportunities for reflection and planning in personal learning spaces</a:t>
            </a:r>
          </a:p>
          <a:p>
            <a:r>
              <a:rPr lang="en-US" sz="4000" dirty="0"/>
              <a:t>Rapid feedback on formative assessments</a:t>
            </a:r>
          </a:p>
          <a:p>
            <a:r>
              <a:rPr lang="en-US" sz="4000" dirty="0"/>
              <a:t>More active learning by means of interactive technologies and multimedia resources</a:t>
            </a:r>
          </a:p>
          <a:p>
            <a:r>
              <a:rPr lang="en-US" sz="4000" dirty="0"/>
              <a:t>Participation in communities of knowledge, inquiry and learning </a:t>
            </a:r>
          </a:p>
          <a:p>
            <a:r>
              <a:rPr lang="en-US" sz="4000" dirty="0"/>
              <a:t>Learning by discovery in virtual worlds</a:t>
            </a:r>
          </a:p>
          <a:p>
            <a:r>
              <a:rPr lang="en-US" sz="4000" dirty="0"/>
              <a:t>Development of skills for living and working in a digital age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5400000">
            <a:off x="8377993" y="2624435"/>
            <a:ext cx="4663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Digital Learning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821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Plato &amp; Aristotle</a:t>
            </a:r>
            <a:endParaRPr lang="en-SG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SG" sz="2000" dirty="0"/>
              <a:t>“Is truth and knowledge to be found within us (rationalism) or is it to be found by using our senses to discover what is outside of ourselves (empiricism)?”</a:t>
            </a:r>
          </a:p>
          <a:p>
            <a:r>
              <a:rPr lang="en-SG" sz="2000" dirty="0"/>
              <a:t>As a </a:t>
            </a:r>
            <a:r>
              <a:rPr lang="en-SG" sz="2000" i="1" dirty="0"/>
              <a:t>rationalist,</a:t>
            </a:r>
            <a:r>
              <a:rPr lang="en-SG" sz="2000" i="1" dirty="0">
                <a:highlight>
                  <a:srgbClr val="00FFFF"/>
                </a:highlight>
              </a:rPr>
              <a:t> </a:t>
            </a:r>
            <a:r>
              <a:rPr lang="en-SG" sz="2000" b="1" dirty="0">
                <a:highlight>
                  <a:srgbClr val="00FFFF"/>
                </a:highlight>
              </a:rPr>
              <a:t>Plato</a:t>
            </a:r>
            <a:r>
              <a:rPr lang="en-SG" sz="2000" dirty="0">
                <a:highlight>
                  <a:srgbClr val="00FFFF"/>
                </a:highlight>
              </a:rPr>
              <a:t> </a:t>
            </a:r>
            <a:r>
              <a:rPr lang="en-SG" sz="2000" dirty="0"/>
              <a:t>developed the belief that knowledge and truth can be discovered by self-reflection. </a:t>
            </a:r>
            <a:r>
              <a:rPr lang="en-SG" sz="2000" b="1" dirty="0">
                <a:highlight>
                  <a:srgbClr val="00FFFF"/>
                </a:highlight>
              </a:rPr>
              <a:t>Socrates</a:t>
            </a:r>
            <a:r>
              <a:rPr lang="en-SG" sz="2000" dirty="0"/>
              <a:t> also believed strongly that certain knowledge was only attainable through reason. He developed the dialectic method of discovering truth through conversations with fellow citizens (Monroe, 1925)</a:t>
            </a:r>
          </a:p>
          <a:p>
            <a:r>
              <a:rPr lang="en-SG" sz="2000" b="1" dirty="0">
                <a:highlight>
                  <a:srgbClr val="00FFFF"/>
                </a:highlight>
              </a:rPr>
              <a:t>Aristotle</a:t>
            </a:r>
            <a:r>
              <a:rPr lang="en-SG" sz="2000" dirty="0"/>
              <a:t>, the </a:t>
            </a:r>
            <a:r>
              <a:rPr lang="en-SG" sz="2000" i="1" dirty="0"/>
              <a:t>empiricist, </a:t>
            </a:r>
            <a:r>
              <a:rPr lang="en-SG" sz="2000" dirty="0"/>
              <a:t>suggested that we use our senses to look for truth and knowledge in the world outside ourselves.</a:t>
            </a:r>
          </a:p>
          <a:p>
            <a:r>
              <a:rPr lang="en-SG" sz="2000" dirty="0"/>
              <a:t>The Romans emphasized education as </a:t>
            </a:r>
            <a:r>
              <a:rPr lang="en-SG" sz="2000" b="1" i="1" u="sng" dirty="0"/>
              <a:t>vocational training</a:t>
            </a:r>
            <a:r>
              <a:rPr lang="en-SG" sz="2000" dirty="0"/>
              <a:t>, rather than as training of the mind for the discovery of truth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9968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39" y="75381"/>
            <a:ext cx="7176052" cy="673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3828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35" y="181556"/>
            <a:ext cx="3876261" cy="655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457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did digital learning begin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October 1999, in a seminar run by a company called CBT Systems (now </a:t>
            </a:r>
            <a:r>
              <a:rPr lang="en-US" dirty="0" err="1"/>
              <a:t>SkillSoft</a:t>
            </a:r>
            <a:r>
              <a:rPr lang="en-US" dirty="0"/>
              <a:t>). At that time, it was quite an innovation to place the letter “e” in front of a verb to recognize the fact that here was an exciting new application of the Internet.</a:t>
            </a:r>
          </a:p>
          <a:p>
            <a:endParaRPr lang="en-US" dirty="0"/>
          </a:p>
          <a:p>
            <a:pPr marL="0" indent="0" algn="r">
              <a:buNone/>
            </a:pPr>
            <a:r>
              <a:rPr lang="en-US" sz="2000" dirty="0"/>
              <a:t>Hubbard, Rob (2013-10-10). The Really Useful eLearning Instruction Manual: Your toolkit for putting </a:t>
            </a:r>
            <a:r>
              <a:rPr lang="en-US" sz="2000" dirty="0" err="1"/>
              <a:t>elearning</a:t>
            </a:r>
            <a:r>
              <a:rPr lang="en-US" sz="2000" dirty="0"/>
              <a:t> into practice (Kindle Locations 199-201). Wiley. Kindle Edition.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540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Online learning resources.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Web articles </a:t>
            </a:r>
          </a:p>
          <a:p>
            <a:r>
              <a:rPr lang="en-US" dirty="0"/>
              <a:t>Videos </a:t>
            </a:r>
          </a:p>
          <a:p>
            <a:r>
              <a:rPr lang="en-US" dirty="0"/>
              <a:t>Podcasts </a:t>
            </a:r>
          </a:p>
          <a:p>
            <a:r>
              <a:rPr lang="en-US" dirty="0"/>
              <a:t>PDF files (useful when a document needs to be printed) </a:t>
            </a:r>
          </a:p>
          <a:p>
            <a:r>
              <a:rPr lang="en-US" dirty="0"/>
              <a:t>Slide shows, perhaps with narration so they can stand alone without a presenter </a:t>
            </a:r>
          </a:p>
          <a:p>
            <a:r>
              <a:rPr lang="en-US" dirty="0"/>
              <a:t>Screencasts (simple software demos).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1652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educational and training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Exposition</a:t>
            </a:r>
          </a:p>
          <a:p>
            <a:r>
              <a:rPr lang="en-US" dirty="0"/>
              <a:t>Instruction</a:t>
            </a:r>
          </a:p>
          <a:p>
            <a:r>
              <a:rPr lang="en-US" dirty="0"/>
              <a:t>Guided discovery</a:t>
            </a:r>
          </a:p>
          <a:p>
            <a:r>
              <a:rPr lang="en-US" dirty="0"/>
              <a:t>Exploration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428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4" y="139148"/>
            <a:ext cx="10961258" cy="655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45302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174" y="2719956"/>
            <a:ext cx="3430644" cy="1325563"/>
          </a:xfrm>
        </p:spPr>
        <p:txBody>
          <a:bodyPr/>
          <a:lstStyle/>
          <a:p>
            <a:r>
              <a:rPr lang="en-US" dirty="0"/>
              <a:t>Buy or Build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44" y="1"/>
            <a:ext cx="7671916" cy="676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636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"/>
          <a:stretch/>
        </p:blipFill>
        <p:spPr bwMode="auto">
          <a:xfrm>
            <a:off x="249445" y="1470991"/>
            <a:ext cx="11827412" cy="53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digital learning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810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Digital Learning Assets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20" y="1466849"/>
            <a:ext cx="11305714" cy="539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7079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5623"/>
          </a:xfrm>
        </p:spPr>
        <p:txBody>
          <a:bodyPr/>
          <a:lstStyle/>
          <a:p>
            <a:r>
              <a:rPr lang="en-US" dirty="0"/>
              <a:t>Digital Learning Production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5" y="1232453"/>
            <a:ext cx="11859497" cy="538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063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3FD8-BF9C-4AD2-8B02-1C2211FC7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ugata Mitra edited">
            <a:hlinkClick r:id="" action="ppaction://media"/>
            <a:extLst>
              <a:ext uri="{FF2B5EF4-FFF2-40B4-BE49-F238E27FC236}">
                <a16:creationId xmlns:a16="http://schemas.microsoft.com/office/drawing/2014/main" id="{B22B2AA9-F988-4354-946E-C64951B4CDF0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917" y="230038"/>
            <a:ext cx="11324165" cy="636447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49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565" y="0"/>
            <a:ext cx="10515600" cy="715617"/>
          </a:xfrm>
        </p:spPr>
        <p:txBody>
          <a:bodyPr/>
          <a:lstStyle/>
          <a:p>
            <a:r>
              <a:rPr lang="en-US" dirty="0"/>
              <a:t>Production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65" y="556591"/>
            <a:ext cx="11549269" cy="630140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Gathering Requirements </a:t>
            </a:r>
          </a:p>
          <a:p>
            <a:r>
              <a:rPr lang="en-US" dirty="0"/>
              <a:t>High Level Design Specification </a:t>
            </a:r>
          </a:p>
          <a:p>
            <a:pPr lvl="1"/>
            <a:r>
              <a:rPr lang="en-US" dirty="0"/>
              <a:t>Learning Design</a:t>
            </a:r>
          </a:p>
          <a:p>
            <a:pPr lvl="1"/>
            <a:r>
              <a:rPr lang="en-US" dirty="0"/>
              <a:t>Visual Design </a:t>
            </a:r>
          </a:p>
          <a:p>
            <a:pPr lvl="1"/>
            <a:r>
              <a:rPr lang="en-US" dirty="0"/>
              <a:t>Technical Specification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Prototype/ Walkthrough/ User Testing </a:t>
            </a:r>
          </a:p>
          <a:p>
            <a:r>
              <a:rPr lang="en-US" dirty="0"/>
              <a:t>Storyboard/ Interactive Script </a:t>
            </a:r>
          </a:p>
          <a:p>
            <a:r>
              <a:rPr lang="en-US" dirty="0"/>
              <a:t>Asset Production </a:t>
            </a:r>
          </a:p>
          <a:p>
            <a:pPr lvl="1"/>
            <a:r>
              <a:rPr lang="en-US" dirty="0"/>
              <a:t>Graphics and animation </a:t>
            </a:r>
          </a:p>
          <a:p>
            <a:pPr lvl="1"/>
            <a:r>
              <a:rPr lang="en-US" dirty="0"/>
              <a:t>Audio </a:t>
            </a:r>
          </a:p>
          <a:p>
            <a:pPr lvl="1"/>
            <a:r>
              <a:rPr lang="en-US" dirty="0"/>
              <a:t>Video </a:t>
            </a:r>
          </a:p>
          <a:p>
            <a:r>
              <a:rPr lang="en-US" dirty="0"/>
              <a:t>Programming/ Authoring </a:t>
            </a:r>
          </a:p>
          <a:p>
            <a:r>
              <a:rPr lang="en-US" dirty="0"/>
              <a:t>Testing (alpha, beta, gold) </a:t>
            </a:r>
          </a:p>
          <a:p>
            <a:r>
              <a:rPr lang="en-US" dirty="0"/>
              <a:t>Final Delivery </a:t>
            </a:r>
          </a:p>
          <a:p>
            <a:r>
              <a:rPr lang="en-US" dirty="0"/>
              <a:t>Deployment </a:t>
            </a:r>
          </a:p>
          <a:p>
            <a:r>
              <a:rPr lang="en-US" dirty="0"/>
              <a:t>Review/ Evaluation.</a:t>
            </a:r>
          </a:p>
          <a:p>
            <a:endParaRPr lang="en-US" dirty="0"/>
          </a:p>
          <a:p>
            <a:pPr marL="0" indent="0" algn="r">
              <a:buNone/>
            </a:pPr>
            <a:r>
              <a:rPr lang="en-US" sz="2600" dirty="0"/>
              <a:t>Hubbard, Rob (2013-10-10). The Really Useful eLearning Instruction Manual: Your toolkit for putting eLearning into practice 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02027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4" y="290305"/>
            <a:ext cx="2152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07" y="290304"/>
            <a:ext cx="2208086" cy="329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13478" r="22638" b="7913"/>
          <a:stretch/>
        </p:blipFill>
        <p:spPr bwMode="auto">
          <a:xfrm>
            <a:off x="5438510" y="221005"/>
            <a:ext cx="2543340" cy="336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372" y="290304"/>
            <a:ext cx="2659645" cy="333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14174" r="21246"/>
          <a:stretch/>
        </p:blipFill>
        <p:spPr bwMode="auto">
          <a:xfrm>
            <a:off x="467554" y="3660775"/>
            <a:ext cx="2144706" cy="302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11392" r="28506" b="5131"/>
          <a:stretch/>
        </p:blipFill>
        <p:spPr bwMode="auto">
          <a:xfrm>
            <a:off x="2972007" y="3660775"/>
            <a:ext cx="1953319" cy="30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12553" r="16070"/>
          <a:stretch/>
        </p:blipFill>
        <p:spPr bwMode="auto">
          <a:xfrm>
            <a:off x="8269509" y="3660775"/>
            <a:ext cx="2504508" cy="294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ecx.images-amazon.com/images/I/419tQKzU2jL._SY344_PJlook-inside-v2,TopRight,1,0_SH20_BO1,204,203,200_.jpg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805" y="3585955"/>
            <a:ext cx="219075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240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002"/>
            <a:ext cx="9667741" cy="611490"/>
          </a:xfrm>
        </p:spPr>
        <p:txBody>
          <a:bodyPr>
            <a:normAutofit/>
          </a:bodyPr>
          <a:lstStyle/>
          <a:p>
            <a:r>
              <a:rPr lang="en-US" sz="3200" i="1" dirty="0"/>
              <a:t>Introduction to mobile learning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NARELLE-EL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418" y="656492"/>
            <a:ext cx="6294474" cy="514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8955" y="5380672"/>
            <a:ext cx="984738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b="1" dirty="0">
                <a:solidFill>
                  <a:srgbClr val="222222"/>
                </a:solidFill>
                <a:latin typeface="arial" panose="020B0604020202020204" pitchFamily="34" charset="0"/>
              </a:rPr>
              <a:t>Mr Vaikunthan Rajaratnam</a:t>
            </a:r>
          </a:p>
          <a:p>
            <a:r>
              <a:rPr lang="en-SG" sz="1600" dirty="0">
                <a:solidFill>
                  <a:srgbClr val="222222"/>
                </a:solidFill>
                <a:latin typeface="verdana, sans-serif"/>
              </a:rPr>
              <a:t>MBBS(Mal),AM(Mal),FRCS(Ed),FRCS(</a:t>
            </a:r>
            <a:r>
              <a:rPr lang="en-SG" sz="1600" dirty="0" err="1">
                <a:solidFill>
                  <a:srgbClr val="222222"/>
                </a:solidFill>
                <a:latin typeface="verdana, sans-serif"/>
              </a:rPr>
              <a:t>Glasg</a:t>
            </a:r>
            <a:r>
              <a:rPr lang="en-SG" sz="1600" dirty="0">
                <a:solidFill>
                  <a:srgbClr val="222222"/>
                </a:solidFill>
                <a:latin typeface="verdana, sans-serif"/>
              </a:rPr>
              <a:t>),FICS(USA),MBA(USA),Dip Hand Surgery(</a:t>
            </a:r>
            <a:r>
              <a:rPr lang="en-SG" sz="1600" dirty="0" err="1">
                <a:solidFill>
                  <a:srgbClr val="222222"/>
                </a:solidFill>
                <a:latin typeface="verdana, sans-serif"/>
              </a:rPr>
              <a:t>Eur</a:t>
            </a:r>
            <a:r>
              <a:rPr lang="en-SG" sz="1600" dirty="0">
                <a:solidFill>
                  <a:srgbClr val="222222"/>
                </a:solidFill>
                <a:latin typeface="verdana, sans-serif"/>
              </a:rPr>
              <a:t>), </a:t>
            </a:r>
          </a:p>
          <a:p>
            <a:r>
              <a:rPr lang="en-SG" sz="1600" dirty="0" err="1">
                <a:solidFill>
                  <a:srgbClr val="222222"/>
                </a:solidFill>
                <a:latin typeface="verdana" panose="020B0604030504040204" pitchFamily="34" charset="0"/>
              </a:rPr>
              <a:t>DipMEd</a:t>
            </a:r>
            <a:r>
              <a:rPr lang="en-SG" sz="1600" dirty="0">
                <a:solidFill>
                  <a:srgbClr val="222222"/>
                </a:solidFill>
                <a:latin typeface="verdana" panose="020B0604030504040204" pitchFamily="34" charset="0"/>
              </a:rPr>
              <a:t>(Dundee), FHEA(UK),</a:t>
            </a:r>
            <a:r>
              <a:rPr lang="en-SG" sz="1600" dirty="0" err="1">
                <a:solidFill>
                  <a:srgbClr val="222222"/>
                </a:solidFill>
                <a:latin typeface="verdana" panose="020B0604030504040204" pitchFamily="34" charset="0"/>
              </a:rPr>
              <a:t>FFSTEd,FAcadMEd</a:t>
            </a:r>
            <a:r>
              <a:rPr lang="en-SG" sz="1600" dirty="0">
                <a:solidFill>
                  <a:srgbClr val="222222"/>
                </a:solidFill>
                <a:latin typeface="verdana" panose="020B0604030504040204" pitchFamily="34" charset="0"/>
              </a:rPr>
              <a:t>(UK).</a:t>
            </a:r>
            <a:endParaRPr lang="en-SG" sz="16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SG" b="1" i="1" dirty="0">
                <a:solidFill>
                  <a:srgbClr val="222222"/>
                </a:solidFill>
                <a:latin typeface="verdana, sans-serif"/>
              </a:rPr>
              <a:t>Senior Consultant Hand Surgeon</a:t>
            </a:r>
            <a:endParaRPr lang="en-SG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527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3200" b="1" dirty="0"/>
              <a:t>What is it?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07" y="1277007"/>
            <a:ext cx="11603421" cy="48999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SG" sz="2400" dirty="0"/>
              <a:t>"learning across multiple contexts, through social and content interactions, using personal electronic devices.”</a:t>
            </a:r>
          </a:p>
          <a:p>
            <a:pPr marL="0" indent="0" algn="r">
              <a:buNone/>
            </a:pPr>
            <a:r>
              <a:rPr lang="en-US" sz="2400" i="1" dirty="0">
                <a:hlinkClick r:id="rId5"/>
              </a:rPr>
              <a:t>http://en.wikipedia.org/wiki/M-learning</a:t>
            </a: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“</a:t>
            </a:r>
            <a:r>
              <a:rPr lang="en-SG" sz="2400" dirty="0"/>
              <a:t>Mobile learning involves the use of mobile technology, either alone or in combination with other information and communication technology (ICT), to enable learning anytime and anywhere.” </a:t>
            </a:r>
            <a:r>
              <a:rPr lang="en-SG" sz="2400" i="1" dirty="0"/>
              <a:t>UNESCO</a:t>
            </a:r>
          </a:p>
          <a:p>
            <a:pPr marL="0" indent="0">
              <a:buNone/>
            </a:pPr>
            <a:endParaRPr lang="en-SG" sz="2400" i="1" dirty="0"/>
          </a:p>
          <a:p>
            <a:pPr marL="0" indent="0">
              <a:buNone/>
            </a:pPr>
            <a:r>
              <a:rPr lang="en-SG" sz="2400" dirty="0"/>
              <a:t> ”</a:t>
            </a:r>
            <a:r>
              <a:rPr lang="en-SG" sz="2400" b="1" dirty="0"/>
              <a:t>Mobile</a:t>
            </a:r>
            <a:r>
              <a:rPr lang="en-SG" sz="2400" dirty="0"/>
              <a:t> </a:t>
            </a:r>
            <a:r>
              <a:rPr lang="en-SG" sz="2400" b="1" dirty="0"/>
              <a:t>learning</a:t>
            </a:r>
            <a:r>
              <a:rPr lang="en-SG" sz="2400" dirty="0"/>
              <a:t> (m-</a:t>
            </a:r>
            <a:r>
              <a:rPr lang="en-SG" sz="2400" b="1" dirty="0"/>
              <a:t>learning</a:t>
            </a:r>
            <a:r>
              <a:rPr lang="en-SG" sz="2400" dirty="0"/>
              <a:t>) is an extension of distance education, supported by</a:t>
            </a:r>
            <a:r>
              <a:rPr lang="en-SG" sz="2400"/>
              <a:t> </a:t>
            </a:r>
            <a:r>
              <a:rPr lang="en-SG" sz="2400" b="1"/>
              <a:t>mobile </a:t>
            </a:r>
            <a:r>
              <a:rPr lang="en-SG" sz="2400"/>
              <a:t>devices </a:t>
            </a:r>
            <a:r>
              <a:rPr lang="en-SG" sz="2400" dirty="0"/>
              <a:t>equipped with wireless technologies. It is an emerging </a:t>
            </a:r>
            <a:r>
              <a:rPr lang="en-SG" sz="2400" b="1" dirty="0"/>
              <a:t>learning</a:t>
            </a:r>
            <a:r>
              <a:rPr lang="en-SG" sz="2400" dirty="0"/>
              <a:t> model and process that requires new forms of teaching, </a:t>
            </a:r>
            <a:r>
              <a:rPr lang="en-SG" sz="2400" b="1" dirty="0"/>
              <a:t>learning</a:t>
            </a:r>
            <a:r>
              <a:rPr lang="en-SG" sz="2400" dirty="0"/>
              <a:t>, contents, and dynamics between actors.” (Pereira &amp; Rodrigues, 2013)</a:t>
            </a:r>
            <a:endParaRPr lang="en-US" sz="2400" i="1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84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bile_cont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388" y="2706523"/>
            <a:ext cx="28575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G" dirty="0"/>
              <a:t> new way for knowledge to be created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9545" y="1967514"/>
            <a:ext cx="11508827" cy="4764361"/>
          </a:xfrm>
        </p:spPr>
        <p:txBody>
          <a:bodyPr>
            <a:normAutofit fontScale="77500" lnSpcReduction="20000"/>
          </a:bodyPr>
          <a:lstStyle/>
          <a:p>
            <a:r>
              <a:rPr lang="en-SG" dirty="0"/>
              <a:t>capture a video, edit, and upload it with a couple of touches</a:t>
            </a:r>
          </a:p>
          <a:p>
            <a:r>
              <a:rPr lang="en-SG" dirty="0"/>
              <a:t>take a photo, annotate, and share</a:t>
            </a:r>
          </a:p>
          <a:p>
            <a:r>
              <a:rPr lang="en-SG" dirty="0"/>
              <a:t>record an audio thought, notes, or knowledge  and  share  </a:t>
            </a:r>
          </a:p>
          <a:p>
            <a:r>
              <a:rPr lang="en-SG" dirty="0"/>
              <a:t>document that can share audio, video, graphics, and  text</a:t>
            </a:r>
          </a:p>
          <a:p>
            <a:r>
              <a:rPr lang="en-SG" dirty="0"/>
              <a:t>participate in social networks </a:t>
            </a:r>
          </a:p>
          <a:p>
            <a:r>
              <a:rPr lang="en-SG" dirty="0"/>
              <a:t>receive and send email/messages</a:t>
            </a:r>
          </a:p>
          <a:p>
            <a:r>
              <a:rPr lang="en-SG" dirty="0"/>
              <a:t>access HTML5-based browsers</a:t>
            </a:r>
          </a:p>
          <a:p>
            <a:r>
              <a:rPr lang="en-SG" dirty="0"/>
              <a:t>utilize GPS and location information</a:t>
            </a:r>
          </a:p>
          <a:p>
            <a:r>
              <a:rPr lang="en-SG" dirty="0"/>
              <a:t>download apps for just about everything you can imagine, from education to entertainment</a:t>
            </a:r>
          </a:p>
          <a:p>
            <a:r>
              <a:rPr lang="en-SG" dirty="0"/>
              <a:t>facilitate voice, video, and screen sharing (app may be required).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380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HTML5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12312869" cy="4351338"/>
          </a:xfrm>
        </p:spPr>
        <p:txBody>
          <a:bodyPr/>
          <a:lstStyle/>
          <a:p>
            <a:r>
              <a:rPr lang="en-SG" dirty="0"/>
              <a:t>language of the www - structuring and presenting content  </a:t>
            </a:r>
          </a:p>
          <a:p>
            <a:r>
              <a:rPr lang="en-SG" dirty="0"/>
              <a:t>run on low-powered devices –smartphones/tablets</a:t>
            </a:r>
          </a:p>
          <a:p>
            <a:r>
              <a:rPr lang="en-SG" dirty="0"/>
              <a:t>cross-platform mobile applications</a:t>
            </a:r>
          </a:p>
          <a:p>
            <a:r>
              <a:rPr lang="en-SG" dirty="0"/>
              <a:t> handle multimedia and graphical content on the web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865" y="4388507"/>
            <a:ext cx="5226269" cy="214411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066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91146" y="160173"/>
            <a:ext cx="9609708" cy="638349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62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4.bp.blogspot.com/-tE_EeJwV-R4/TgOjDnZke1I/AAAAAAAAAps/cw2NQcFDBAk/s1600/ipod-stud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93" y="365125"/>
            <a:ext cx="4619297" cy="30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3200" b="1" dirty="0"/>
              <a:t>Why do we need it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48" y="1352659"/>
            <a:ext cx="6700345" cy="4351338"/>
          </a:xfrm>
        </p:spPr>
        <p:txBody>
          <a:bodyPr>
            <a:normAutofit/>
          </a:bodyPr>
          <a:lstStyle/>
          <a:p>
            <a:r>
              <a:rPr lang="en-SG" dirty="0"/>
              <a:t>in the classroom vs on the move</a:t>
            </a:r>
          </a:p>
          <a:p>
            <a:r>
              <a:rPr lang="en-US" dirty="0"/>
              <a:t>class sets vs own devices</a:t>
            </a:r>
          </a:p>
          <a:p>
            <a:r>
              <a:rPr lang="en-US" dirty="0"/>
              <a:t>rich content vs discrete content</a:t>
            </a:r>
          </a:p>
          <a:p>
            <a:r>
              <a:rPr lang="en-US" dirty="0"/>
              <a:t>push content vs pull content</a:t>
            </a:r>
          </a:p>
          <a:p>
            <a:r>
              <a:rPr lang="en-US" dirty="0"/>
              <a:t>strategic use vs discrete use</a:t>
            </a:r>
          </a:p>
          <a:p>
            <a:r>
              <a:rPr lang="en-US" dirty="0"/>
              <a:t>Consumption vs production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9702822">
            <a:off x="5068285" y="3741963"/>
            <a:ext cx="71806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800" b="1" i="1" dirty="0">
                <a:solidFill>
                  <a:srgbClr val="FF0000"/>
                </a:solidFill>
              </a:rPr>
              <a:t> By 2016, there will be more than 2.1 billion mobile devices—up from 109 million in 2010—that use HTML5 web browsers </a:t>
            </a:r>
          </a:p>
          <a:p>
            <a:pPr algn="r"/>
            <a:r>
              <a:rPr lang="en-SG" sz="2800" b="1" i="1" dirty="0">
                <a:solidFill>
                  <a:srgbClr val="FF0000"/>
                </a:solidFill>
              </a:rPr>
              <a:t>(ABI Research, July 2011).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395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dirty="0"/>
              <a:t>audience for mobile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143593" cy="4351338"/>
          </a:xfrm>
        </p:spPr>
        <p:txBody>
          <a:bodyPr/>
          <a:lstStyle/>
          <a:p>
            <a:pPr marL="0" indent="0">
              <a:buNone/>
            </a:pPr>
            <a:r>
              <a:rPr lang="en-SG" dirty="0"/>
              <a:t> does not want to be penalized for viewing </a:t>
            </a:r>
          </a:p>
          <a:p>
            <a:pPr marL="0" indent="0">
              <a:buNone/>
            </a:pPr>
            <a:r>
              <a:rPr lang="en-SG" dirty="0"/>
              <a:t>or accessing information; they want to be able to </a:t>
            </a:r>
          </a:p>
          <a:p>
            <a:pPr marL="0" indent="0">
              <a:buNone/>
            </a:pPr>
            <a:r>
              <a:rPr lang="en-SG" dirty="0"/>
              <a:t>learn from any device at anytime, anywhere</a:t>
            </a:r>
          </a:p>
        </p:txBody>
      </p:sp>
      <p:pic>
        <p:nvPicPr>
          <p:cNvPr id="4098" name="Picture 2" descr="http://www.intel.com/content/dam/www/program/education/us/en/images/mobile-learning/mobile-learning-introduction-3x2.jpg.rendition.cq5dam.webintel.219.1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277" y="4001294"/>
            <a:ext cx="3534322" cy="23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77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inervaclp.com/wp-content/uploads/2011/05/NanoLearning1-e13049637753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07" y="1690688"/>
            <a:ext cx="476250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dirty="0"/>
              <a:t>The Benefits of Mobile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889" y="1530350"/>
            <a:ext cx="7864367" cy="5059635"/>
          </a:xfrm>
        </p:spPr>
        <p:txBody>
          <a:bodyPr>
            <a:normAutofit fontScale="85000" lnSpcReduction="10000"/>
          </a:bodyPr>
          <a:lstStyle/>
          <a:p>
            <a:r>
              <a:rPr lang="en-SG" dirty="0"/>
              <a:t>smaller bits of information – </a:t>
            </a:r>
            <a:r>
              <a:rPr lang="en-SG" dirty="0" err="1"/>
              <a:t>nano</a:t>
            </a:r>
            <a:r>
              <a:rPr lang="en-SG" dirty="0"/>
              <a:t> learning</a:t>
            </a:r>
          </a:p>
          <a:p>
            <a:r>
              <a:rPr lang="en-SG" dirty="0"/>
              <a:t>Just-in-time learning</a:t>
            </a:r>
          </a:p>
          <a:p>
            <a:r>
              <a:rPr lang="en-SG" dirty="0"/>
              <a:t>users expect the same if not better content</a:t>
            </a:r>
          </a:p>
          <a:p>
            <a:r>
              <a:rPr lang="en-SG" dirty="0"/>
              <a:t>learners have instant / mobile access to knowledge  </a:t>
            </a:r>
          </a:p>
          <a:p>
            <a:r>
              <a:rPr lang="en-SG" dirty="0"/>
              <a:t>instructor is able to introduce a new range of teaching techniques through mobile devices</a:t>
            </a:r>
          </a:p>
          <a:p>
            <a:r>
              <a:rPr lang="en-SG" dirty="0"/>
              <a:t>Learners contribution to knowledge base</a:t>
            </a:r>
          </a:p>
          <a:p>
            <a:r>
              <a:rPr lang="en-SG" dirty="0"/>
              <a:t>Synchronous and asynchronous connection/ communication</a:t>
            </a:r>
          </a:p>
          <a:p>
            <a:endParaRPr lang="en-SG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99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rain">
            <a:extLst>
              <a:ext uri="{FF2B5EF4-FFF2-40B4-BE49-F238E27FC236}">
                <a16:creationId xmlns:a16="http://schemas.microsoft.com/office/drawing/2014/main" id="{A47C040D-A2A5-45B2-B5C9-5854E6040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199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SG" dirty="0"/>
              <a:t>Brain &amp; Mind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SG" sz="1800"/>
              <a:t>The brain is the organ of the mind just as the lungs are the organs for respiration</a:t>
            </a:r>
          </a:p>
          <a:p>
            <a:endParaRPr lang="en-US" sz="1800"/>
          </a:p>
          <a:p>
            <a:r>
              <a:rPr lang="en-SG" sz="1800"/>
              <a:t>Cognition - sensory motor - ego -memory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63986F-D65B-4D72-BF48-12A0EB73B363}"/>
              </a:ext>
            </a:extLst>
          </p:cNvPr>
          <p:cNvSpPr/>
          <p:nvPr/>
        </p:nvSpPr>
        <p:spPr>
          <a:xfrm>
            <a:off x="166777" y="6268854"/>
            <a:ext cx="4203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https://www.tes.com/lessons/N1ICJhPBKCdEtQ/about-the-brain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89617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nnovateedu.files.wordpress.com/2011/01/show-me-the-money.jpg?w=5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3275286"/>
            <a:ext cx="40862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dirty="0"/>
              <a:t>Major drivers for mobile learning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09860"/>
            <a:ext cx="11529848" cy="4351338"/>
          </a:xfrm>
        </p:spPr>
        <p:txBody>
          <a:bodyPr>
            <a:normAutofit/>
          </a:bodyPr>
          <a:lstStyle/>
          <a:p>
            <a:r>
              <a:rPr lang="en-SG" cap="all" dirty="0"/>
              <a:t>EPHEMERALIZATION</a:t>
            </a:r>
          </a:p>
          <a:p>
            <a:r>
              <a:rPr lang="en-SG" cap="all" dirty="0"/>
              <a:t>INCREASED MOBILE AND REMOTE WORKFORCE</a:t>
            </a:r>
          </a:p>
          <a:p>
            <a:r>
              <a:rPr lang="en-SG" cap="all" dirty="0"/>
              <a:t>RISE OF GENERATION Y</a:t>
            </a:r>
          </a:p>
          <a:p>
            <a:r>
              <a:rPr lang="en-SG" cap="all" dirty="0"/>
              <a:t> OLDER GENERATIONS ARE CATCHING UP</a:t>
            </a:r>
          </a:p>
          <a:p>
            <a:r>
              <a:rPr lang="en-SG" cap="all" dirty="0"/>
              <a:t>MORE MOBILE DEVICES THAN EVER</a:t>
            </a:r>
          </a:p>
          <a:p>
            <a:r>
              <a:rPr lang="en-SG" cap="all" dirty="0"/>
              <a:t>MORE MOBILE INTERNET THAN EVER</a:t>
            </a:r>
          </a:p>
          <a:p>
            <a:pPr marL="0" indent="0" algn="r">
              <a:buNone/>
            </a:pPr>
            <a:r>
              <a:rPr lang="en-SG" sz="2200" dirty="0"/>
              <a:t>https://www.elucidat.com/blog/mobile-learning-statistics-for-2014-6-trends-you-need-to-know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935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3200" dirty="0"/>
              <a:t>Who will use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9526" y="66864"/>
            <a:ext cx="7395260" cy="6702986"/>
          </a:xfrm>
          <a:prstGeom prst="rect">
            <a:avLst/>
          </a:prstGeom>
        </p:spPr>
      </p:pic>
      <p:pic>
        <p:nvPicPr>
          <p:cNvPr id="7170" name="Picture 2" descr="https://encrypted-tbn1.gstatic.com/images?q=tbn:ANd9GcRVmxl-s5BtHtXrpcW8SZGAI2DagMw6M3N2sgU4uC-t2qkPTntiT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5" y="2546819"/>
            <a:ext cx="3090686" cy="205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0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3200" b="1" dirty="0"/>
              <a:t>How can we teach and learn with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0786"/>
            <a:ext cx="7217979" cy="4616177"/>
          </a:xfrm>
        </p:spPr>
        <p:txBody>
          <a:bodyPr>
            <a:normAutofit fontScale="92500" lnSpcReduction="10000"/>
          </a:bodyPr>
          <a:lstStyle/>
          <a:p>
            <a:r>
              <a:rPr lang="en-SG" dirty="0"/>
              <a:t>Compact, relevant pieces of information retrieved quickly from a mobile device</a:t>
            </a:r>
          </a:p>
          <a:p>
            <a:r>
              <a:rPr lang="en-SG" dirty="0"/>
              <a:t>For learners who are mobile (working adults)</a:t>
            </a:r>
          </a:p>
          <a:p>
            <a:r>
              <a:rPr lang="en-SG" dirty="0"/>
              <a:t>Micro Chunking frequently</a:t>
            </a:r>
          </a:p>
          <a:p>
            <a:r>
              <a:rPr lang="en-SG" dirty="0"/>
              <a:t>Push strategy</a:t>
            </a:r>
          </a:p>
          <a:p>
            <a:r>
              <a:rPr lang="en-SG" dirty="0"/>
              <a:t>Micro assessment</a:t>
            </a:r>
          </a:p>
          <a:p>
            <a:r>
              <a:rPr lang="en-SG" dirty="0"/>
              <a:t>Analytics</a:t>
            </a:r>
          </a:p>
          <a:p>
            <a:endParaRPr lang="en-SG" dirty="0"/>
          </a:p>
          <a:p>
            <a:endParaRPr lang="en-US" dirty="0"/>
          </a:p>
        </p:txBody>
      </p:sp>
      <p:pic>
        <p:nvPicPr>
          <p:cNvPr id="8194" name="Picture 2" descr="http://www.upsidelearning.com/images/campaigns/report-mobile-learning-in-workpla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15" y="1560787"/>
            <a:ext cx="4190406" cy="400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49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14434396.r.lightningbase-cdn.com/wp-content/uploads/mlearningap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26" y="2102178"/>
            <a:ext cx="6923964" cy="371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3200" b="1" dirty="0"/>
              <a:t>What can be taught with it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Text</a:t>
            </a:r>
          </a:p>
          <a:p>
            <a:r>
              <a:rPr lang="en-US" dirty="0"/>
              <a:t>Video</a:t>
            </a:r>
          </a:p>
          <a:p>
            <a:r>
              <a:rPr lang="en-US" dirty="0"/>
              <a:t>Audio</a:t>
            </a:r>
          </a:p>
          <a:p>
            <a:r>
              <a:rPr lang="en-US" dirty="0"/>
              <a:t>Interactions</a:t>
            </a:r>
          </a:p>
          <a:p>
            <a:r>
              <a:rPr lang="en-US" dirty="0"/>
              <a:t>Games</a:t>
            </a:r>
          </a:p>
          <a:p>
            <a:r>
              <a:rPr lang="en-US" dirty="0"/>
              <a:t>Simulations</a:t>
            </a:r>
          </a:p>
          <a:p>
            <a:r>
              <a:rPr lang="en-US" dirty="0"/>
              <a:t>Skills</a:t>
            </a:r>
          </a:p>
          <a:p>
            <a:r>
              <a:rPr lang="en-US" dirty="0"/>
              <a:t>Higher Order Thinking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60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Myths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593" y="1466850"/>
            <a:ext cx="4096407" cy="4351338"/>
          </a:xfrm>
        </p:spPr>
        <p:txBody>
          <a:bodyPr>
            <a:normAutofit fontScale="92500" lnSpcReduction="20000"/>
          </a:bodyPr>
          <a:lstStyle/>
          <a:p>
            <a:r>
              <a:rPr lang="en-SG" dirty="0"/>
              <a:t>use our existing content</a:t>
            </a:r>
          </a:p>
          <a:p>
            <a:r>
              <a:rPr lang="en-SG" dirty="0"/>
              <a:t>develop once and it will work  everywhere</a:t>
            </a:r>
          </a:p>
          <a:p>
            <a:r>
              <a:rPr lang="en-SG" dirty="0"/>
              <a:t>Mobile devices are not secure</a:t>
            </a:r>
          </a:p>
          <a:p>
            <a:r>
              <a:rPr lang="en-SG" dirty="0"/>
              <a:t>Developing for mobile is too expensive</a:t>
            </a:r>
          </a:p>
        </p:txBody>
      </p:sp>
      <p:pic>
        <p:nvPicPr>
          <p:cNvPr id="10242" name="Picture 2" descr="http://www.indusoft.com/blog/wp-content/uploads/2013/09/mobi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07" y="1274082"/>
            <a:ext cx="6850993" cy="454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5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dirty="0"/>
              <a:t>Mobile Learning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0428"/>
            <a:ext cx="5531069" cy="5407571"/>
          </a:xfrm>
        </p:spPr>
        <p:txBody>
          <a:bodyPr>
            <a:normAutofit fontScale="92500" lnSpcReduction="10000"/>
          </a:bodyPr>
          <a:lstStyle/>
          <a:p>
            <a:r>
              <a:rPr lang="en-SG" dirty="0"/>
              <a:t>Audience</a:t>
            </a:r>
          </a:p>
          <a:p>
            <a:r>
              <a:rPr lang="en-SG" dirty="0"/>
              <a:t>hardware/software technology</a:t>
            </a:r>
          </a:p>
          <a:p>
            <a:r>
              <a:rPr lang="en-SG" dirty="0"/>
              <a:t>Timetable</a:t>
            </a:r>
          </a:p>
          <a:p>
            <a:r>
              <a:rPr lang="en-SG" dirty="0"/>
              <a:t>Content</a:t>
            </a:r>
          </a:p>
          <a:p>
            <a:r>
              <a:rPr lang="en-SG" dirty="0"/>
              <a:t>Budget</a:t>
            </a:r>
          </a:p>
          <a:p>
            <a:r>
              <a:rPr lang="en-SG" dirty="0"/>
              <a:t>native app or web app</a:t>
            </a:r>
          </a:p>
          <a:p>
            <a:r>
              <a:rPr lang="en-SG" dirty="0"/>
              <a:t>single OS or as many as possible</a:t>
            </a:r>
          </a:p>
          <a:p>
            <a:r>
              <a:rPr lang="en-SG" dirty="0"/>
              <a:t>developed specific content</a:t>
            </a:r>
          </a:p>
        </p:txBody>
      </p:sp>
      <p:pic>
        <p:nvPicPr>
          <p:cNvPr id="11266" name="Picture 2" descr="hero slider - Techn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5" y="2775991"/>
            <a:ext cx="6374524" cy="27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230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37300" y="49615"/>
            <a:ext cx="6917399" cy="680838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3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779" y="1825625"/>
            <a:ext cx="11070021" cy="4351338"/>
          </a:xfrm>
        </p:spPr>
        <p:txBody>
          <a:bodyPr/>
          <a:lstStyle/>
          <a:p>
            <a:pPr marL="0" indent="0">
              <a:buNone/>
            </a:pPr>
            <a:r>
              <a:rPr lang="en-SG" dirty="0">
                <a:hlinkClick r:id="rId5"/>
              </a:rPr>
              <a:t>The </a:t>
            </a:r>
            <a:r>
              <a:rPr lang="en-SG" dirty="0" err="1">
                <a:hlinkClick r:id="rId5"/>
              </a:rPr>
              <a:t>MoLE</a:t>
            </a:r>
            <a:r>
              <a:rPr lang="en-SG" dirty="0">
                <a:hlinkClick r:id="rId5"/>
              </a:rPr>
              <a:t> Project</a:t>
            </a:r>
            <a:endParaRPr lang="en-SG" dirty="0"/>
          </a:p>
          <a:p>
            <a:pPr marL="0" indent="0">
              <a:buNone/>
            </a:pPr>
            <a:r>
              <a:rPr lang="en-SG" dirty="0">
                <a:hlinkClick r:id="rId6"/>
              </a:rPr>
              <a:t>Pioneers</a:t>
            </a:r>
            <a:endParaRPr lang="en-SG" dirty="0"/>
          </a:p>
          <a:p>
            <a:pPr marL="457200" lvl="1" indent="0">
              <a:buNone/>
            </a:pPr>
            <a:r>
              <a:rPr lang="en-SG" dirty="0">
                <a:hlinkClick r:id="rId7"/>
              </a:rPr>
              <a:t>Merrill Lynch </a:t>
            </a:r>
            <a:r>
              <a:rPr lang="en-SG" dirty="0" err="1">
                <a:hlinkClick r:id="rId7"/>
              </a:rPr>
              <a:t>GoLearn</a:t>
            </a:r>
            <a:endParaRPr lang="en-SG" dirty="0"/>
          </a:p>
          <a:p>
            <a:pPr marL="457200" lvl="1" indent="0">
              <a:buNone/>
            </a:pPr>
            <a:r>
              <a:rPr lang="en-SG" dirty="0" err="1">
                <a:hlinkClick r:id="rId8"/>
              </a:rPr>
              <a:t>MoLeNET</a:t>
            </a:r>
            <a:endParaRPr lang="en-SG" dirty="0"/>
          </a:p>
          <a:p>
            <a:pPr marL="457200" lvl="1" indent="0">
              <a:buNone/>
            </a:pPr>
            <a:r>
              <a:rPr lang="en-SG" dirty="0">
                <a:hlinkClick r:id="rId9"/>
              </a:rPr>
              <a:t>BLOOM</a:t>
            </a:r>
            <a:endParaRPr lang="en-SG" dirty="0"/>
          </a:p>
          <a:p>
            <a:pPr marL="457200" lvl="1" indent="0">
              <a:buNone/>
            </a:pPr>
            <a:r>
              <a:rPr lang="en-SG" dirty="0">
                <a:hlinkClick r:id="rId10"/>
              </a:rPr>
              <a:t>Pockets of Potential: Using Mobile Technologies to Promote Children's Learning</a:t>
            </a:r>
            <a:endParaRPr lang="en-SG" dirty="0"/>
          </a:p>
          <a:p>
            <a:pPr marL="457200" lvl="1" indent="0">
              <a:buNone/>
            </a:pPr>
            <a:r>
              <a:rPr lang="en-SG" dirty="0">
                <a:hlinkClick r:id="rId11"/>
              </a:rPr>
              <a:t>Project K-</a:t>
            </a:r>
            <a:r>
              <a:rPr lang="en-SG" dirty="0" err="1">
                <a:hlinkClick r:id="rId11"/>
              </a:rPr>
              <a:t>Nect</a:t>
            </a:r>
            <a:endParaRPr lang="en-SG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95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8993"/>
            <a:ext cx="1219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 err="1"/>
              <a:t>Bachmair</a:t>
            </a:r>
            <a:r>
              <a:rPr lang="en-SG" dirty="0"/>
              <a:t>, B., (2007). Mobile Learning and media use in everyday life: towards a theoretical framework In </a:t>
            </a:r>
            <a:r>
              <a:rPr lang="en-SG" dirty="0" err="1"/>
              <a:t>Pachler</a:t>
            </a:r>
            <a:r>
              <a:rPr lang="en-SG" dirty="0"/>
              <a:t>, N. ed., Mobile Learning: towards a research agenda. London: Institute of Education (2007).</a:t>
            </a:r>
          </a:p>
          <a:p>
            <a:r>
              <a:rPr lang="en-SG" dirty="0"/>
              <a:t>Billet, S. (2008). Learning through work: exploring instances of relational interdependencies. </a:t>
            </a:r>
          </a:p>
          <a:p>
            <a:r>
              <a:rPr lang="en-SG" dirty="0"/>
              <a:t>International Journal of Educational Research. Vol. 47. Pp. 232-240.</a:t>
            </a:r>
          </a:p>
          <a:p>
            <a:r>
              <a:rPr lang="en-SG" dirty="0" err="1"/>
              <a:t>Boud</a:t>
            </a:r>
            <a:r>
              <a:rPr lang="en-SG" dirty="0"/>
              <a:t>, D. &amp; Solomon, N., (2001) Work-based learning: A new higher education? The society for </a:t>
            </a:r>
          </a:p>
          <a:p>
            <a:r>
              <a:rPr lang="en-SG" dirty="0"/>
              <a:t>Research into Higher Education and Open University Press. pp. 1-9.</a:t>
            </a:r>
          </a:p>
          <a:p>
            <a:r>
              <a:rPr lang="en-SG" dirty="0"/>
              <a:t>Hoppe, U., (2007). How can we integrate mobile devices with broader educational scenarios? In Big </a:t>
            </a:r>
          </a:p>
          <a:p>
            <a:r>
              <a:rPr lang="en-SG" dirty="0"/>
              <a:t>Issues in Mobile Learning. </a:t>
            </a:r>
            <a:r>
              <a:rPr lang="en-SG" dirty="0" err="1"/>
              <a:t>Sharples</a:t>
            </a:r>
            <a:r>
              <a:rPr lang="en-SG" dirty="0"/>
              <a:t>, M., A Report of a workshop by the Kaleidoscope Network of </a:t>
            </a:r>
          </a:p>
          <a:p>
            <a:r>
              <a:rPr lang="en-SG" dirty="0"/>
              <a:t>Excellence Mobile Learning Initiative.</a:t>
            </a:r>
          </a:p>
          <a:p>
            <a:r>
              <a:rPr lang="en-SG" dirty="0" err="1"/>
              <a:t>Kukulska</a:t>
            </a:r>
            <a:r>
              <a:rPr lang="en-SG" dirty="0"/>
              <a:t>-Hulme, A., (2007). Mobile usability in Educational Contexts: What have we learnt? </a:t>
            </a:r>
          </a:p>
          <a:p>
            <a:r>
              <a:rPr lang="en-SG" dirty="0"/>
              <a:t>International Review of Research in Open and Distance Learning. Vol. 8, No. 2. Pp. 1-16.</a:t>
            </a:r>
          </a:p>
          <a:p>
            <a:r>
              <a:rPr lang="en-SG" dirty="0"/>
              <a:t>Taylor, J., (2007). Evaluating Mobile Learning: What are appropriate methods for evaluating learning </a:t>
            </a:r>
          </a:p>
          <a:p>
            <a:r>
              <a:rPr lang="en-SG" dirty="0"/>
              <a:t>in mobile environments? In Big Issues in Mobile Learning. </a:t>
            </a:r>
            <a:r>
              <a:rPr lang="en-SG" dirty="0" err="1"/>
              <a:t>Sharples</a:t>
            </a:r>
            <a:r>
              <a:rPr lang="en-SG" dirty="0"/>
              <a:t>, M., A Report of a workshop by </a:t>
            </a:r>
          </a:p>
          <a:p>
            <a:r>
              <a:rPr lang="en-SG" dirty="0"/>
              <a:t>the Kaleidoscope Network of Excellence Mobile Learning Initiative. </a:t>
            </a:r>
          </a:p>
          <a:p>
            <a:r>
              <a:rPr lang="en-SG" dirty="0"/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330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7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Brain and Mind</a:t>
            </a:r>
            <a:endParaRPr lang="en-S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025237" y="180484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46650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41" y="685800"/>
            <a:ext cx="11695660" cy="55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81191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4197</TotalTime>
  <Words>2127</Words>
  <Application>Microsoft Office PowerPoint</Application>
  <PresentationFormat>Widescreen</PresentationFormat>
  <Paragraphs>361</Paragraphs>
  <Slides>79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SimSun</vt:lpstr>
      <vt:lpstr>Arial</vt:lpstr>
      <vt:lpstr>Arial</vt:lpstr>
      <vt:lpstr>Calibri</vt:lpstr>
      <vt:lpstr>Calibri Light</vt:lpstr>
      <vt:lpstr>Times New Roman</vt:lpstr>
      <vt:lpstr>verdana</vt:lpstr>
      <vt:lpstr>verdana, sans-serif</vt:lpstr>
      <vt:lpstr>Wingdings</vt:lpstr>
      <vt:lpstr>Office Theme</vt:lpstr>
      <vt:lpstr>PowerPoint Presentation</vt:lpstr>
      <vt:lpstr>PowerPoint Presentation</vt:lpstr>
      <vt:lpstr>PowerPoint Presentation</vt:lpstr>
      <vt:lpstr>Learning</vt:lpstr>
      <vt:lpstr>Plato &amp; Aristotle</vt:lpstr>
      <vt:lpstr>PowerPoint Presentation</vt:lpstr>
      <vt:lpstr>Brain &amp; Mind</vt:lpstr>
      <vt:lpstr>Brain and Mind</vt:lpstr>
      <vt:lpstr>PowerPoint Presentation</vt:lpstr>
      <vt:lpstr>Education and Training</vt:lpstr>
      <vt:lpstr>PowerPoint Presentation</vt:lpstr>
      <vt:lpstr>PowerPoint Presentation</vt:lpstr>
      <vt:lpstr>PowerPoint Presentation</vt:lpstr>
      <vt:lpstr>THE LEARNING PROCESS</vt:lpstr>
      <vt:lpstr>Teaching </vt:lpstr>
      <vt:lpstr>PowerPoint Presentation</vt:lpstr>
      <vt:lpstr>Brain</vt:lpstr>
      <vt:lpstr>Memory</vt:lpstr>
      <vt:lpstr>Drivers for attention of the Brain </vt:lpstr>
      <vt:lpstr>Recall of memory</vt:lpstr>
      <vt:lpstr>Strategies to cope with memory and recall </vt:lpstr>
      <vt:lpstr>PowerPoint Presentation</vt:lpstr>
      <vt:lpstr>PowerPoint Presentation</vt:lpstr>
      <vt:lpstr>PowerPoint Presentation</vt:lpstr>
      <vt:lpstr>PowerPoint Presentation</vt:lpstr>
      <vt:lpstr>Cognitivist Theories:</vt:lpstr>
      <vt:lpstr>Behaviorist Theories</vt:lpstr>
      <vt:lpstr>Constructivism</vt:lpstr>
      <vt:lpstr>Humanism </vt:lpstr>
      <vt:lpstr>Design-Based  </vt:lpstr>
      <vt:lpstr>PowerPoint Presentation</vt:lpstr>
      <vt:lpstr>PowerPoint Presentation</vt:lpstr>
      <vt:lpstr>PowerPoint Presentation</vt:lpstr>
      <vt:lpstr>PowerPoint Presentation</vt:lpstr>
      <vt:lpstr>Maximize learner engagement</vt:lpstr>
      <vt:lpstr>Mobile Learning </vt:lpstr>
      <vt:lpstr>4 C of Mobile learning</vt:lpstr>
      <vt:lpstr>PowerPoint Presentation</vt:lpstr>
      <vt:lpstr>PowerPoint Presentation</vt:lpstr>
      <vt:lpstr>PowerPoint Presentation</vt:lpstr>
      <vt:lpstr>Cognitivist Theories:</vt:lpstr>
      <vt:lpstr>Behaviorist Theories</vt:lpstr>
      <vt:lpstr>Constructivism</vt:lpstr>
      <vt:lpstr>Humanism </vt:lpstr>
      <vt:lpstr>Design-Based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did digital learning begin</vt:lpstr>
      <vt:lpstr>Online learning resources. </vt:lpstr>
      <vt:lpstr>Common educational and training strategies</vt:lpstr>
      <vt:lpstr>PowerPoint Presentation</vt:lpstr>
      <vt:lpstr>Buy or Build</vt:lpstr>
      <vt:lpstr>Preparing digital learning project</vt:lpstr>
      <vt:lpstr>Classification of Digital Learning Assets</vt:lpstr>
      <vt:lpstr>Digital Learning Production roles</vt:lpstr>
      <vt:lpstr>Production Process</vt:lpstr>
      <vt:lpstr>PowerPoint Presentation</vt:lpstr>
      <vt:lpstr>Introduction to mobile learning</vt:lpstr>
      <vt:lpstr>What is it? </vt:lpstr>
      <vt:lpstr> new way for knowledge to be created</vt:lpstr>
      <vt:lpstr>HTML5</vt:lpstr>
      <vt:lpstr>PowerPoint Presentation</vt:lpstr>
      <vt:lpstr>Why do we need it </vt:lpstr>
      <vt:lpstr>audience for mobile </vt:lpstr>
      <vt:lpstr>The Benefits of Mobile Learning</vt:lpstr>
      <vt:lpstr>Major drivers for mobile learning </vt:lpstr>
      <vt:lpstr>Who will use </vt:lpstr>
      <vt:lpstr>How can we teach and learn with it</vt:lpstr>
      <vt:lpstr>What can be taught with it </vt:lpstr>
      <vt:lpstr>Myths</vt:lpstr>
      <vt:lpstr>Mobile Learning Strategy</vt:lpstr>
      <vt:lpstr>PowerPoint Presentation</vt:lpstr>
      <vt:lpstr>Examples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Teaching and Learning</dc:title>
  <dc:creator>Vaikunthan Rajaratnam</dc:creator>
  <cp:lastModifiedBy>Vaikunthan Rajaratnam</cp:lastModifiedBy>
  <cp:revision>54</cp:revision>
  <dcterms:created xsi:type="dcterms:W3CDTF">2013-10-19T06:09:54Z</dcterms:created>
  <dcterms:modified xsi:type="dcterms:W3CDTF">2017-08-13T03:41:35Z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37FBC152-821C-4D85-ABAB-44BD7ACD7797</vt:lpwstr>
  </property>
  <property fmtid="{D5CDD505-2E9C-101B-9397-08002B2CF9AE}" pid="3" name="ArticulatePath">
    <vt:lpwstr>What is learning final</vt:lpwstr>
  </property>
</Properties>
</file>