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58" r:id="rId8"/>
    <p:sldId id="265" r:id="rId9"/>
    <p:sldId id="276" r:id="rId10"/>
    <p:sldId id="257" r:id="rId11"/>
    <p:sldId id="266" r:id="rId12"/>
    <p:sldId id="267" r:id="rId13"/>
    <p:sldId id="268" r:id="rId14"/>
    <p:sldId id="269" r:id="rId15"/>
    <p:sldId id="270" r:id="rId16"/>
    <p:sldId id="271" r:id="rId17"/>
    <p:sldId id="272" r:id="rId18"/>
    <p:sldId id="273" r:id="rId19"/>
    <p:sldId id="274" r:id="rId20"/>
    <p:sldId id="275"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561004-E4C5-4FB6-A111-133ED526369F}" type="doc">
      <dgm:prSet loTypeId="urn:microsoft.com/office/officeart/2005/8/layout/matrix3" loCatId="matrix" qsTypeId="urn:microsoft.com/office/officeart/2005/8/quickstyle/simple4" qsCatId="simple" csTypeId="urn:microsoft.com/office/officeart/2005/8/colors/colorful5" csCatId="colorful" phldr="1"/>
      <dgm:spPr/>
      <dgm:t>
        <a:bodyPr/>
        <a:lstStyle/>
        <a:p>
          <a:endParaRPr lang="en-IN"/>
        </a:p>
      </dgm:t>
    </dgm:pt>
    <dgm:pt modelId="{2B7FC4B6-46C5-4FB4-8C86-FE47B4FEA062}">
      <dgm:prSet phldrT="[Text]"/>
      <dgm:spPr/>
      <dgm:t>
        <a:bodyPr/>
        <a:lstStyle/>
        <a:p>
          <a:r>
            <a:rPr lang="en-IN" b="1" dirty="0" smtClean="0"/>
            <a:t>Governmental</a:t>
          </a:r>
          <a:endParaRPr lang="en-IN" b="1" dirty="0"/>
        </a:p>
      </dgm:t>
    </dgm:pt>
    <dgm:pt modelId="{6DD3C365-1CDB-4CDA-8731-9B12DA2E19B4}" type="parTrans" cxnId="{9A702008-59A4-469F-B9FD-324E687F16CA}">
      <dgm:prSet/>
      <dgm:spPr/>
      <dgm:t>
        <a:bodyPr/>
        <a:lstStyle/>
        <a:p>
          <a:endParaRPr lang="en-IN"/>
        </a:p>
      </dgm:t>
    </dgm:pt>
    <dgm:pt modelId="{A5821DFC-2098-438E-A0D9-923A88F34531}" type="sibTrans" cxnId="{9A702008-59A4-469F-B9FD-324E687F16CA}">
      <dgm:prSet/>
      <dgm:spPr/>
      <dgm:t>
        <a:bodyPr/>
        <a:lstStyle/>
        <a:p>
          <a:endParaRPr lang="en-IN"/>
        </a:p>
      </dgm:t>
    </dgm:pt>
    <dgm:pt modelId="{22C81CB2-DB9E-42EA-A48B-8A3839C1C327}">
      <dgm:prSet phldrT="[Text]"/>
      <dgm:spPr/>
      <dgm:t>
        <a:bodyPr/>
        <a:lstStyle/>
        <a:p>
          <a:r>
            <a:rPr lang="en-IN" b="1" dirty="0" smtClean="0"/>
            <a:t>Non-Governmental</a:t>
          </a:r>
          <a:endParaRPr lang="en-IN" b="1" dirty="0"/>
        </a:p>
      </dgm:t>
    </dgm:pt>
    <dgm:pt modelId="{42142ADE-D648-4E75-8E8F-9883157CA4DC}" type="parTrans" cxnId="{8293B4C4-8A04-4046-BC63-2B766DE40DE2}">
      <dgm:prSet/>
      <dgm:spPr/>
      <dgm:t>
        <a:bodyPr/>
        <a:lstStyle/>
        <a:p>
          <a:endParaRPr lang="en-IN"/>
        </a:p>
      </dgm:t>
    </dgm:pt>
    <dgm:pt modelId="{C886E94A-6F42-4A46-B2B3-528519A52158}" type="sibTrans" cxnId="{8293B4C4-8A04-4046-BC63-2B766DE40DE2}">
      <dgm:prSet/>
      <dgm:spPr/>
      <dgm:t>
        <a:bodyPr/>
        <a:lstStyle/>
        <a:p>
          <a:endParaRPr lang="en-IN"/>
        </a:p>
      </dgm:t>
    </dgm:pt>
    <dgm:pt modelId="{2644BA46-D74F-44B0-A44C-788022BB0482}">
      <dgm:prSet phldrT="[Text]"/>
      <dgm:spPr/>
      <dgm:t>
        <a:bodyPr/>
        <a:lstStyle/>
        <a:p>
          <a:r>
            <a:rPr lang="en-IN" b="1" dirty="0" smtClean="0">
              <a:solidFill>
                <a:srgbClr val="002060"/>
              </a:solidFill>
            </a:rPr>
            <a:t>Inter-Governmental</a:t>
          </a:r>
          <a:endParaRPr lang="en-IN" b="1" dirty="0">
            <a:solidFill>
              <a:srgbClr val="002060"/>
            </a:solidFill>
          </a:endParaRPr>
        </a:p>
      </dgm:t>
    </dgm:pt>
    <dgm:pt modelId="{261DECBD-918F-4DA3-9598-49BC8D980B1B}" type="parTrans" cxnId="{F24A37AA-6B76-4240-96F2-2EE17A3D64D5}">
      <dgm:prSet/>
      <dgm:spPr/>
      <dgm:t>
        <a:bodyPr/>
        <a:lstStyle/>
        <a:p>
          <a:endParaRPr lang="en-IN"/>
        </a:p>
      </dgm:t>
    </dgm:pt>
    <dgm:pt modelId="{1A46BBA3-CF5B-4785-9A7B-82BEF0B7E6B1}" type="sibTrans" cxnId="{F24A37AA-6B76-4240-96F2-2EE17A3D64D5}">
      <dgm:prSet/>
      <dgm:spPr/>
      <dgm:t>
        <a:bodyPr/>
        <a:lstStyle/>
        <a:p>
          <a:endParaRPr lang="en-IN"/>
        </a:p>
      </dgm:t>
    </dgm:pt>
    <dgm:pt modelId="{FE157E45-40BD-44C3-AF05-F20F5A872228}">
      <dgm:prSet phldrT="[Text]"/>
      <dgm:spPr/>
      <dgm:t>
        <a:bodyPr/>
        <a:lstStyle/>
        <a:p>
          <a:r>
            <a:rPr lang="en-IN" b="1" dirty="0" smtClean="0"/>
            <a:t>Business</a:t>
          </a:r>
          <a:r>
            <a:rPr lang="en-IN" dirty="0" smtClean="0"/>
            <a:t> </a:t>
          </a:r>
          <a:r>
            <a:rPr lang="en-IN" b="1" dirty="0" smtClean="0"/>
            <a:t>Houses</a:t>
          </a:r>
          <a:endParaRPr lang="en-IN" b="1" dirty="0"/>
        </a:p>
      </dgm:t>
    </dgm:pt>
    <dgm:pt modelId="{79A02758-AC94-405D-964F-487C55B5A61A}" type="parTrans" cxnId="{4B34BE1A-4067-42D3-88EB-417CB3EF1CCC}">
      <dgm:prSet/>
      <dgm:spPr/>
      <dgm:t>
        <a:bodyPr/>
        <a:lstStyle/>
        <a:p>
          <a:endParaRPr lang="en-IN"/>
        </a:p>
      </dgm:t>
    </dgm:pt>
    <dgm:pt modelId="{3179472C-C6E7-400D-BDA0-8CE6C0BEBC14}" type="sibTrans" cxnId="{4B34BE1A-4067-42D3-88EB-417CB3EF1CCC}">
      <dgm:prSet/>
      <dgm:spPr/>
      <dgm:t>
        <a:bodyPr/>
        <a:lstStyle/>
        <a:p>
          <a:endParaRPr lang="en-IN"/>
        </a:p>
      </dgm:t>
    </dgm:pt>
    <dgm:pt modelId="{B0179932-E58C-403B-85BB-DE73CD085277}" type="pres">
      <dgm:prSet presAssocID="{F1561004-E4C5-4FB6-A111-133ED526369F}" presName="matrix" presStyleCnt="0">
        <dgm:presLayoutVars>
          <dgm:chMax val="1"/>
          <dgm:dir/>
          <dgm:resizeHandles val="exact"/>
        </dgm:presLayoutVars>
      </dgm:prSet>
      <dgm:spPr/>
      <dgm:t>
        <a:bodyPr/>
        <a:lstStyle/>
        <a:p>
          <a:endParaRPr lang="en-IN"/>
        </a:p>
      </dgm:t>
    </dgm:pt>
    <dgm:pt modelId="{A2618C12-2EB8-463E-8D63-C2B6C61D4119}" type="pres">
      <dgm:prSet presAssocID="{F1561004-E4C5-4FB6-A111-133ED526369F}" presName="diamond" presStyleLbl="bgShp" presStyleIdx="0" presStyleCnt="1" custScaleX="105006"/>
      <dgm:spPr/>
    </dgm:pt>
    <dgm:pt modelId="{AC62D895-2208-4F21-BB2D-DEC70626D79F}" type="pres">
      <dgm:prSet presAssocID="{F1561004-E4C5-4FB6-A111-133ED526369F}" presName="quad1" presStyleLbl="node1" presStyleIdx="0" presStyleCnt="4">
        <dgm:presLayoutVars>
          <dgm:chMax val="0"/>
          <dgm:chPref val="0"/>
          <dgm:bulletEnabled val="1"/>
        </dgm:presLayoutVars>
      </dgm:prSet>
      <dgm:spPr/>
      <dgm:t>
        <a:bodyPr/>
        <a:lstStyle/>
        <a:p>
          <a:endParaRPr lang="en-IN"/>
        </a:p>
      </dgm:t>
    </dgm:pt>
    <dgm:pt modelId="{D2A599D6-0407-4905-B20C-0DF4E5DF0131}" type="pres">
      <dgm:prSet presAssocID="{F1561004-E4C5-4FB6-A111-133ED526369F}" presName="quad2" presStyleLbl="node1" presStyleIdx="1" presStyleCnt="4">
        <dgm:presLayoutVars>
          <dgm:chMax val="0"/>
          <dgm:chPref val="0"/>
          <dgm:bulletEnabled val="1"/>
        </dgm:presLayoutVars>
      </dgm:prSet>
      <dgm:spPr/>
      <dgm:t>
        <a:bodyPr/>
        <a:lstStyle/>
        <a:p>
          <a:endParaRPr lang="en-IN"/>
        </a:p>
      </dgm:t>
    </dgm:pt>
    <dgm:pt modelId="{B9FC399C-5E8F-42FF-970A-5CF57B37A4BD}" type="pres">
      <dgm:prSet presAssocID="{F1561004-E4C5-4FB6-A111-133ED526369F}" presName="quad3" presStyleLbl="node1" presStyleIdx="2" presStyleCnt="4">
        <dgm:presLayoutVars>
          <dgm:chMax val="0"/>
          <dgm:chPref val="0"/>
          <dgm:bulletEnabled val="1"/>
        </dgm:presLayoutVars>
      </dgm:prSet>
      <dgm:spPr/>
      <dgm:t>
        <a:bodyPr/>
        <a:lstStyle/>
        <a:p>
          <a:endParaRPr lang="en-IN"/>
        </a:p>
      </dgm:t>
    </dgm:pt>
    <dgm:pt modelId="{F9449163-5186-416A-8DAF-5DAA92968DAB}" type="pres">
      <dgm:prSet presAssocID="{F1561004-E4C5-4FB6-A111-133ED526369F}" presName="quad4" presStyleLbl="node1" presStyleIdx="3" presStyleCnt="4">
        <dgm:presLayoutVars>
          <dgm:chMax val="0"/>
          <dgm:chPref val="0"/>
          <dgm:bulletEnabled val="1"/>
        </dgm:presLayoutVars>
      </dgm:prSet>
      <dgm:spPr/>
      <dgm:t>
        <a:bodyPr/>
        <a:lstStyle/>
        <a:p>
          <a:endParaRPr lang="en-IN"/>
        </a:p>
      </dgm:t>
    </dgm:pt>
  </dgm:ptLst>
  <dgm:cxnLst>
    <dgm:cxn modelId="{F24A37AA-6B76-4240-96F2-2EE17A3D64D5}" srcId="{F1561004-E4C5-4FB6-A111-133ED526369F}" destId="{2644BA46-D74F-44B0-A44C-788022BB0482}" srcOrd="2" destOrd="0" parTransId="{261DECBD-918F-4DA3-9598-49BC8D980B1B}" sibTransId="{1A46BBA3-CF5B-4785-9A7B-82BEF0B7E6B1}"/>
    <dgm:cxn modelId="{8293B4C4-8A04-4046-BC63-2B766DE40DE2}" srcId="{F1561004-E4C5-4FB6-A111-133ED526369F}" destId="{22C81CB2-DB9E-42EA-A48B-8A3839C1C327}" srcOrd="1" destOrd="0" parTransId="{42142ADE-D648-4E75-8E8F-9883157CA4DC}" sibTransId="{C886E94A-6F42-4A46-B2B3-528519A52158}"/>
    <dgm:cxn modelId="{2BFF1896-88F4-4378-889D-F38F7161052E}" type="presOf" srcId="{F1561004-E4C5-4FB6-A111-133ED526369F}" destId="{B0179932-E58C-403B-85BB-DE73CD085277}" srcOrd="0" destOrd="0" presId="urn:microsoft.com/office/officeart/2005/8/layout/matrix3"/>
    <dgm:cxn modelId="{9A702008-59A4-469F-B9FD-324E687F16CA}" srcId="{F1561004-E4C5-4FB6-A111-133ED526369F}" destId="{2B7FC4B6-46C5-4FB4-8C86-FE47B4FEA062}" srcOrd="0" destOrd="0" parTransId="{6DD3C365-1CDB-4CDA-8731-9B12DA2E19B4}" sibTransId="{A5821DFC-2098-438E-A0D9-923A88F34531}"/>
    <dgm:cxn modelId="{E379D0FC-BAF8-4FA4-88F1-4BF677D0F328}" type="presOf" srcId="{FE157E45-40BD-44C3-AF05-F20F5A872228}" destId="{F9449163-5186-416A-8DAF-5DAA92968DAB}" srcOrd="0" destOrd="0" presId="urn:microsoft.com/office/officeart/2005/8/layout/matrix3"/>
    <dgm:cxn modelId="{4B34BE1A-4067-42D3-88EB-417CB3EF1CCC}" srcId="{F1561004-E4C5-4FB6-A111-133ED526369F}" destId="{FE157E45-40BD-44C3-AF05-F20F5A872228}" srcOrd="3" destOrd="0" parTransId="{79A02758-AC94-405D-964F-487C55B5A61A}" sibTransId="{3179472C-C6E7-400D-BDA0-8CE6C0BEBC14}"/>
    <dgm:cxn modelId="{DBD518D2-4411-435B-BBE0-DFF49FAE15C0}" type="presOf" srcId="{22C81CB2-DB9E-42EA-A48B-8A3839C1C327}" destId="{D2A599D6-0407-4905-B20C-0DF4E5DF0131}" srcOrd="0" destOrd="0" presId="urn:microsoft.com/office/officeart/2005/8/layout/matrix3"/>
    <dgm:cxn modelId="{4CBB96B3-74B8-4CBF-A166-381103BCCF18}" type="presOf" srcId="{2B7FC4B6-46C5-4FB4-8C86-FE47B4FEA062}" destId="{AC62D895-2208-4F21-BB2D-DEC70626D79F}" srcOrd="0" destOrd="0" presId="urn:microsoft.com/office/officeart/2005/8/layout/matrix3"/>
    <dgm:cxn modelId="{44FE8160-CCDE-4022-B8B7-941C9EE734F4}" type="presOf" srcId="{2644BA46-D74F-44B0-A44C-788022BB0482}" destId="{B9FC399C-5E8F-42FF-970A-5CF57B37A4BD}" srcOrd="0" destOrd="0" presId="urn:microsoft.com/office/officeart/2005/8/layout/matrix3"/>
    <dgm:cxn modelId="{DF8361C2-037C-439E-B28A-A55068E444F8}" type="presParOf" srcId="{B0179932-E58C-403B-85BB-DE73CD085277}" destId="{A2618C12-2EB8-463E-8D63-C2B6C61D4119}" srcOrd="0" destOrd="0" presId="urn:microsoft.com/office/officeart/2005/8/layout/matrix3"/>
    <dgm:cxn modelId="{3AE2F22E-8E2E-44FE-8CA5-A3F86F65CB49}" type="presParOf" srcId="{B0179932-E58C-403B-85BB-DE73CD085277}" destId="{AC62D895-2208-4F21-BB2D-DEC70626D79F}" srcOrd="1" destOrd="0" presId="urn:microsoft.com/office/officeart/2005/8/layout/matrix3"/>
    <dgm:cxn modelId="{C5A2E3C2-A3E1-4FE3-97F3-CD000DA9B145}" type="presParOf" srcId="{B0179932-E58C-403B-85BB-DE73CD085277}" destId="{D2A599D6-0407-4905-B20C-0DF4E5DF0131}" srcOrd="2" destOrd="0" presId="urn:microsoft.com/office/officeart/2005/8/layout/matrix3"/>
    <dgm:cxn modelId="{759DA817-305F-4EA2-A11A-1F5226D4796B}" type="presParOf" srcId="{B0179932-E58C-403B-85BB-DE73CD085277}" destId="{B9FC399C-5E8F-42FF-970A-5CF57B37A4BD}" srcOrd="3" destOrd="0" presId="urn:microsoft.com/office/officeart/2005/8/layout/matrix3"/>
    <dgm:cxn modelId="{46B22AAF-B904-47DA-92E1-88950852E856}" type="presParOf" srcId="{B0179932-E58C-403B-85BB-DE73CD085277}" destId="{F9449163-5186-416A-8DAF-5DAA92968DA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18C12-2EB8-463E-8D63-C2B6C61D4119}">
      <dsp:nvSpPr>
        <dsp:cNvPr id="0" name=""/>
        <dsp:cNvSpPr/>
      </dsp:nvSpPr>
      <dsp:spPr>
        <a:xfrm>
          <a:off x="1738533" y="0"/>
          <a:ext cx="4752532" cy="4525963"/>
        </a:xfrm>
        <a:prstGeom prst="diamond">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C62D895-2208-4F21-BB2D-DEC70626D79F}">
      <dsp:nvSpPr>
        <dsp:cNvPr id="0" name=""/>
        <dsp:cNvSpPr/>
      </dsp:nvSpPr>
      <dsp:spPr>
        <a:xfrm>
          <a:off x="2281784" y="429966"/>
          <a:ext cx="1765125" cy="1765125"/>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b="1" kern="1200" dirty="0" smtClean="0"/>
            <a:t>Governmental</a:t>
          </a:r>
          <a:endParaRPr lang="en-IN" sz="1900" b="1" kern="1200" dirty="0"/>
        </a:p>
      </dsp:txBody>
      <dsp:txXfrm>
        <a:off x="2367950" y="516132"/>
        <a:ext cx="1592793" cy="1592793"/>
      </dsp:txXfrm>
    </dsp:sp>
    <dsp:sp modelId="{D2A599D6-0407-4905-B20C-0DF4E5DF0131}">
      <dsp:nvSpPr>
        <dsp:cNvPr id="0" name=""/>
        <dsp:cNvSpPr/>
      </dsp:nvSpPr>
      <dsp:spPr>
        <a:xfrm>
          <a:off x="4182689" y="429966"/>
          <a:ext cx="1765125" cy="1765125"/>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b="1" kern="1200" dirty="0" smtClean="0"/>
            <a:t>Non-Governmental</a:t>
          </a:r>
          <a:endParaRPr lang="en-IN" sz="1900" b="1" kern="1200" dirty="0"/>
        </a:p>
      </dsp:txBody>
      <dsp:txXfrm>
        <a:off x="4268855" y="516132"/>
        <a:ext cx="1592793" cy="1592793"/>
      </dsp:txXfrm>
    </dsp:sp>
    <dsp:sp modelId="{B9FC399C-5E8F-42FF-970A-5CF57B37A4BD}">
      <dsp:nvSpPr>
        <dsp:cNvPr id="0" name=""/>
        <dsp:cNvSpPr/>
      </dsp:nvSpPr>
      <dsp:spPr>
        <a:xfrm>
          <a:off x="2281784" y="2330870"/>
          <a:ext cx="1765125" cy="1765125"/>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b="1" kern="1200" dirty="0" smtClean="0">
              <a:solidFill>
                <a:srgbClr val="002060"/>
              </a:solidFill>
            </a:rPr>
            <a:t>Inter-Governmental</a:t>
          </a:r>
          <a:endParaRPr lang="en-IN" sz="1900" b="1" kern="1200" dirty="0">
            <a:solidFill>
              <a:srgbClr val="002060"/>
            </a:solidFill>
          </a:endParaRPr>
        </a:p>
      </dsp:txBody>
      <dsp:txXfrm>
        <a:off x="2367950" y="2417036"/>
        <a:ext cx="1592793" cy="1592793"/>
      </dsp:txXfrm>
    </dsp:sp>
    <dsp:sp modelId="{F9449163-5186-416A-8DAF-5DAA92968DAB}">
      <dsp:nvSpPr>
        <dsp:cNvPr id="0" name=""/>
        <dsp:cNvSpPr/>
      </dsp:nvSpPr>
      <dsp:spPr>
        <a:xfrm>
          <a:off x="4182689" y="2330870"/>
          <a:ext cx="1765125" cy="1765125"/>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b="1" kern="1200" dirty="0" smtClean="0"/>
            <a:t>Business</a:t>
          </a:r>
          <a:r>
            <a:rPr lang="en-IN" sz="1900" kern="1200" dirty="0" smtClean="0"/>
            <a:t> </a:t>
          </a:r>
          <a:r>
            <a:rPr lang="en-IN" sz="1900" b="1" kern="1200" dirty="0" smtClean="0"/>
            <a:t>Houses</a:t>
          </a:r>
          <a:endParaRPr lang="en-IN" sz="1900" b="1" kern="1200" dirty="0"/>
        </a:p>
      </dsp:txBody>
      <dsp:txXfrm>
        <a:off x="4268855" y="2417036"/>
        <a:ext cx="1592793" cy="159279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6FCF119-4AEB-4ED0-A645-2E2201604A4F}" type="datetimeFigureOut">
              <a:rPr lang="en-IN" smtClean="0"/>
              <a:t>27-08-2013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D4328F5-05F9-4DDA-BEE5-5325D9DABDBC}" type="slidenum">
              <a:rPr lang="en-IN" smtClean="0"/>
              <a:t>‹#›</a:t>
            </a:fld>
            <a:endParaRPr lang="en-IN"/>
          </a:p>
        </p:txBody>
      </p:sp>
    </p:spTree>
    <p:extLst>
      <p:ext uri="{BB962C8B-B14F-4D97-AF65-F5344CB8AC3E}">
        <p14:creationId xmlns:p14="http://schemas.microsoft.com/office/powerpoint/2010/main" val="3150153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6FCF119-4AEB-4ED0-A645-2E2201604A4F}" type="datetimeFigureOut">
              <a:rPr lang="en-IN" smtClean="0"/>
              <a:t>27-08-2013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D4328F5-05F9-4DDA-BEE5-5325D9DABDBC}" type="slidenum">
              <a:rPr lang="en-IN" smtClean="0"/>
              <a:t>‹#›</a:t>
            </a:fld>
            <a:endParaRPr lang="en-IN"/>
          </a:p>
        </p:txBody>
      </p:sp>
    </p:spTree>
    <p:extLst>
      <p:ext uri="{BB962C8B-B14F-4D97-AF65-F5344CB8AC3E}">
        <p14:creationId xmlns:p14="http://schemas.microsoft.com/office/powerpoint/2010/main" val="423979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6FCF119-4AEB-4ED0-A645-2E2201604A4F}" type="datetimeFigureOut">
              <a:rPr lang="en-IN" smtClean="0"/>
              <a:t>27-08-2013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D4328F5-05F9-4DDA-BEE5-5325D9DABDBC}" type="slidenum">
              <a:rPr lang="en-IN" smtClean="0"/>
              <a:t>‹#›</a:t>
            </a:fld>
            <a:endParaRPr lang="en-IN"/>
          </a:p>
        </p:txBody>
      </p:sp>
    </p:spTree>
    <p:extLst>
      <p:ext uri="{BB962C8B-B14F-4D97-AF65-F5344CB8AC3E}">
        <p14:creationId xmlns:p14="http://schemas.microsoft.com/office/powerpoint/2010/main" val="51893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6FCF119-4AEB-4ED0-A645-2E2201604A4F}" type="datetimeFigureOut">
              <a:rPr lang="en-IN" smtClean="0"/>
              <a:t>27-08-2013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D4328F5-05F9-4DDA-BEE5-5325D9DABDBC}" type="slidenum">
              <a:rPr lang="en-IN" smtClean="0"/>
              <a:t>‹#›</a:t>
            </a:fld>
            <a:endParaRPr lang="en-IN"/>
          </a:p>
        </p:txBody>
      </p:sp>
    </p:spTree>
    <p:extLst>
      <p:ext uri="{BB962C8B-B14F-4D97-AF65-F5344CB8AC3E}">
        <p14:creationId xmlns:p14="http://schemas.microsoft.com/office/powerpoint/2010/main" val="66912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FCF119-4AEB-4ED0-A645-2E2201604A4F}" type="datetimeFigureOut">
              <a:rPr lang="en-IN" smtClean="0"/>
              <a:t>27-08-2013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D4328F5-05F9-4DDA-BEE5-5325D9DABDBC}" type="slidenum">
              <a:rPr lang="en-IN" smtClean="0"/>
              <a:t>‹#›</a:t>
            </a:fld>
            <a:endParaRPr lang="en-IN"/>
          </a:p>
        </p:txBody>
      </p:sp>
    </p:spTree>
    <p:extLst>
      <p:ext uri="{BB962C8B-B14F-4D97-AF65-F5344CB8AC3E}">
        <p14:creationId xmlns:p14="http://schemas.microsoft.com/office/powerpoint/2010/main" val="2806362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6FCF119-4AEB-4ED0-A645-2E2201604A4F}" type="datetimeFigureOut">
              <a:rPr lang="en-IN" smtClean="0"/>
              <a:t>27-08-2013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D4328F5-05F9-4DDA-BEE5-5325D9DABDBC}" type="slidenum">
              <a:rPr lang="en-IN" smtClean="0"/>
              <a:t>‹#›</a:t>
            </a:fld>
            <a:endParaRPr lang="en-IN"/>
          </a:p>
        </p:txBody>
      </p:sp>
    </p:spTree>
    <p:extLst>
      <p:ext uri="{BB962C8B-B14F-4D97-AF65-F5344CB8AC3E}">
        <p14:creationId xmlns:p14="http://schemas.microsoft.com/office/powerpoint/2010/main" val="370498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6FCF119-4AEB-4ED0-A645-2E2201604A4F}" type="datetimeFigureOut">
              <a:rPr lang="en-IN" smtClean="0"/>
              <a:t>27-08-2013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D4328F5-05F9-4DDA-BEE5-5325D9DABDBC}" type="slidenum">
              <a:rPr lang="en-IN" smtClean="0"/>
              <a:t>‹#›</a:t>
            </a:fld>
            <a:endParaRPr lang="en-IN"/>
          </a:p>
        </p:txBody>
      </p:sp>
    </p:spTree>
    <p:extLst>
      <p:ext uri="{BB962C8B-B14F-4D97-AF65-F5344CB8AC3E}">
        <p14:creationId xmlns:p14="http://schemas.microsoft.com/office/powerpoint/2010/main" val="4253853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6FCF119-4AEB-4ED0-A645-2E2201604A4F}" type="datetimeFigureOut">
              <a:rPr lang="en-IN" smtClean="0"/>
              <a:t>27-08-2013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D4328F5-05F9-4DDA-BEE5-5325D9DABDBC}" type="slidenum">
              <a:rPr lang="en-IN" smtClean="0"/>
              <a:t>‹#›</a:t>
            </a:fld>
            <a:endParaRPr lang="en-IN"/>
          </a:p>
        </p:txBody>
      </p:sp>
    </p:spTree>
    <p:extLst>
      <p:ext uri="{BB962C8B-B14F-4D97-AF65-F5344CB8AC3E}">
        <p14:creationId xmlns:p14="http://schemas.microsoft.com/office/powerpoint/2010/main" val="4276238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CF119-4AEB-4ED0-A645-2E2201604A4F}" type="datetimeFigureOut">
              <a:rPr lang="en-IN" smtClean="0"/>
              <a:t>27-08-2013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D4328F5-05F9-4DDA-BEE5-5325D9DABDBC}" type="slidenum">
              <a:rPr lang="en-IN" smtClean="0"/>
              <a:t>‹#›</a:t>
            </a:fld>
            <a:endParaRPr lang="en-IN"/>
          </a:p>
        </p:txBody>
      </p:sp>
    </p:spTree>
    <p:extLst>
      <p:ext uri="{BB962C8B-B14F-4D97-AF65-F5344CB8AC3E}">
        <p14:creationId xmlns:p14="http://schemas.microsoft.com/office/powerpoint/2010/main" val="406796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FCF119-4AEB-4ED0-A645-2E2201604A4F}" type="datetimeFigureOut">
              <a:rPr lang="en-IN" smtClean="0"/>
              <a:t>27-08-2013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D4328F5-05F9-4DDA-BEE5-5325D9DABDBC}" type="slidenum">
              <a:rPr lang="en-IN" smtClean="0"/>
              <a:t>‹#›</a:t>
            </a:fld>
            <a:endParaRPr lang="en-IN"/>
          </a:p>
        </p:txBody>
      </p:sp>
    </p:spTree>
    <p:extLst>
      <p:ext uri="{BB962C8B-B14F-4D97-AF65-F5344CB8AC3E}">
        <p14:creationId xmlns:p14="http://schemas.microsoft.com/office/powerpoint/2010/main" val="911837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FCF119-4AEB-4ED0-A645-2E2201604A4F}" type="datetimeFigureOut">
              <a:rPr lang="en-IN" smtClean="0"/>
              <a:t>27-08-2013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D4328F5-05F9-4DDA-BEE5-5325D9DABDBC}" type="slidenum">
              <a:rPr lang="en-IN" smtClean="0"/>
              <a:t>‹#›</a:t>
            </a:fld>
            <a:endParaRPr lang="en-IN"/>
          </a:p>
        </p:txBody>
      </p:sp>
    </p:spTree>
    <p:extLst>
      <p:ext uri="{BB962C8B-B14F-4D97-AF65-F5344CB8AC3E}">
        <p14:creationId xmlns:p14="http://schemas.microsoft.com/office/powerpoint/2010/main" val="425710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CF119-4AEB-4ED0-A645-2E2201604A4F}" type="datetimeFigureOut">
              <a:rPr lang="en-IN" smtClean="0"/>
              <a:t>27-08-2013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328F5-05F9-4DDA-BEE5-5325D9DABDBC}" type="slidenum">
              <a:rPr lang="en-IN" smtClean="0"/>
              <a:t>‹#›</a:t>
            </a:fld>
            <a:endParaRPr lang="en-IN"/>
          </a:p>
        </p:txBody>
      </p:sp>
    </p:spTree>
    <p:extLst>
      <p:ext uri="{BB962C8B-B14F-4D97-AF65-F5344CB8AC3E}">
        <p14:creationId xmlns:p14="http://schemas.microsoft.com/office/powerpoint/2010/main" val="4145088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hyperlink" Target="http://cnxconsortium.org/" TargetMode="External"/><Relationship Id="rId5" Type="http://schemas.openxmlformats.org/officeDocument/2006/relationships/hyperlink" Target="http://www.hewlett.org/" TargetMode="External"/><Relationship Id="rId4" Type="http://schemas.openxmlformats.org/officeDocument/2006/relationships/hyperlink" Target="http://cnx.org/aboutus/people/sponsor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gif"/><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Technology_adoption_lifecycle"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hyperlink" Target="http://edtechfrontier.com/tag/oer-use-case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ameplan-consulting.com/demo-mmp/the-oer-mooc/" TargetMode="External"/><Relationship Id="rId2" Type="http://schemas.openxmlformats.org/officeDocument/2006/relationships/hyperlink" Target="http://www.wiziq.com/course/28219-the-oer-moo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diagramLayout" Target="../diagrams/layout1.xml"/><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diagramData" Target="../diagrams/data1.xml"/><Relationship Id="rId16"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1.jpeg"/><Relationship Id="rId5" Type="http://schemas.openxmlformats.org/officeDocument/2006/relationships/diagramColors" Target="../diagrams/colors1.xml"/><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diagramQuickStyle" Target="../diagrams/quickStyle1.xml"/><Relationship Id="rId9" Type="http://schemas.openxmlformats.org/officeDocument/2006/relationships/image" Target="../media/image9.jpeg"/><Relationship Id="rId1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44824"/>
            <a:ext cx="7772400" cy="2115666"/>
          </a:xfrm>
          <a:effectLst>
            <a:outerShdw blurRad="50800" dist="38100" dir="2700000" algn="tl" rotWithShape="0">
              <a:prstClr val="black">
                <a:alpha val="40000"/>
              </a:prstClr>
            </a:outerShdw>
          </a:effectLst>
        </p:spPr>
        <p:txBody>
          <a:bodyPr>
            <a:normAutofit/>
          </a:bodyPr>
          <a:lstStyle/>
          <a:p>
            <a:r>
              <a:rPr lang="en-IN" b="1" dirty="0" smtClean="0">
                <a:solidFill>
                  <a:srgbClr val="0070C0"/>
                </a:solidFill>
              </a:rPr>
              <a:t>Open Educational Resources (OERs)</a:t>
            </a:r>
            <a:br>
              <a:rPr lang="en-IN" b="1" dirty="0" smtClean="0">
                <a:solidFill>
                  <a:srgbClr val="0070C0"/>
                </a:solidFill>
              </a:rPr>
            </a:br>
            <a:endParaRPr lang="en-IN" b="1" dirty="0">
              <a:solidFill>
                <a:srgbClr val="0070C0"/>
              </a:solidFill>
            </a:endParaRPr>
          </a:p>
        </p:txBody>
      </p:sp>
      <p:sp>
        <p:nvSpPr>
          <p:cNvPr id="3" name="Subtitle 2"/>
          <p:cNvSpPr>
            <a:spLocks noGrp="1"/>
          </p:cNvSpPr>
          <p:nvPr>
            <p:ph type="subTitle" idx="1"/>
          </p:nvPr>
        </p:nvSpPr>
        <p:spPr>
          <a:xfrm>
            <a:off x="1287737" y="5109798"/>
            <a:ext cx="6400800" cy="694928"/>
          </a:xfrm>
          <a:effectLst>
            <a:outerShdw blurRad="50800" dist="38100" algn="l" rotWithShape="0">
              <a:prstClr val="black">
                <a:alpha val="40000"/>
              </a:prstClr>
            </a:outerShdw>
          </a:effectLst>
        </p:spPr>
        <p:txBody>
          <a:bodyPr/>
          <a:lstStyle/>
          <a:p>
            <a:r>
              <a:rPr lang="en-IN" b="1" dirty="0" smtClean="0">
                <a:solidFill>
                  <a:schemeClr val="accent3">
                    <a:lumMod val="50000"/>
                  </a:schemeClr>
                </a:solidFill>
              </a:rPr>
              <a:t>Ramesh C Sharma</a:t>
            </a:r>
            <a:endParaRPr lang="en-IN" b="1" dirty="0">
              <a:solidFill>
                <a:schemeClr val="accent3">
                  <a:lumMod val="50000"/>
                </a:schemeClr>
              </a:solidFill>
            </a:endParaRPr>
          </a:p>
        </p:txBody>
      </p:sp>
      <p:sp>
        <p:nvSpPr>
          <p:cNvPr id="5" name="TextBox 4"/>
          <p:cNvSpPr txBox="1"/>
          <p:nvPr/>
        </p:nvSpPr>
        <p:spPr>
          <a:xfrm>
            <a:off x="3271162" y="5879953"/>
            <a:ext cx="3672408" cy="400110"/>
          </a:xfrm>
          <a:prstGeom prst="rect">
            <a:avLst/>
          </a:prstGeom>
          <a:noFill/>
        </p:spPr>
        <p:txBody>
          <a:bodyPr wrap="square" rtlCol="0">
            <a:spAutoFit/>
          </a:bodyPr>
          <a:lstStyle/>
          <a:p>
            <a:r>
              <a:rPr lang="en-IN" sz="2000" dirty="0" smtClean="0">
                <a:solidFill>
                  <a:srgbClr val="002060"/>
                </a:solidFill>
                <a:latin typeface="Adobe Heiti Std R" pitchFamily="34" charset="-128"/>
                <a:ea typeface="Adobe Heiti Std R" pitchFamily="34" charset="-128"/>
              </a:rPr>
              <a:t> </a:t>
            </a:r>
            <a:r>
              <a:rPr lang="en-IN" sz="2000" b="1" dirty="0" smtClean="0">
                <a:solidFill>
                  <a:srgbClr val="002060"/>
                </a:solidFill>
                <a:latin typeface="Adobe Heiti Std R" pitchFamily="34" charset="-128"/>
                <a:ea typeface="Adobe Heiti Std R" pitchFamily="34" charset="-128"/>
              </a:rPr>
              <a:t>12th </a:t>
            </a:r>
            <a:r>
              <a:rPr lang="en-IN" sz="2000" b="1" dirty="0">
                <a:solidFill>
                  <a:srgbClr val="002060"/>
                </a:solidFill>
                <a:latin typeface="Adobe Heiti Std R" pitchFamily="34" charset="-128"/>
                <a:ea typeface="Adobe Heiti Std R" pitchFamily="34" charset="-128"/>
              </a:rPr>
              <a:t>August 2013 </a:t>
            </a:r>
            <a:endParaRPr lang="en-IN" sz="2000" dirty="0">
              <a:solidFill>
                <a:srgbClr val="002060"/>
              </a:solidFill>
              <a:latin typeface="Adobe Heiti Std R" pitchFamily="34" charset="-128"/>
              <a:ea typeface="Adobe Heiti Std R" pitchFamily="34" charset="-128"/>
            </a:endParaRPr>
          </a:p>
        </p:txBody>
      </p:sp>
      <p:pic>
        <p:nvPicPr>
          <p:cNvPr id="2050" name="Picture 2" descr="C:\rcs-july2013\MMPant\cc-b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879953"/>
            <a:ext cx="1317501" cy="458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899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70C0"/>
                </a:solidFill>
              </a:rPr>
              <a:t>OER University</a:t>
            </a:r>
            <a:endParaRPr lang="en-IN" b="1" dirty="0">
              <a:solidFill>
                <a:srgbClr val="0070C0"/>
              </a:solidFill>
            </a:endParaRPr>
          </a:p>
        </p:txBody>
      </p:sp>
      <p:pic>
        <p:nvPicPr>
          <p:cNvPr id="1027" name="Picture 3" descr="C:\rcs-july2013\MMPant\040411_2202_TheOERUnive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1960" y="2132856"/>
            <a:ext cx="4285715" cy="33523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cs-july2013\MMPant\285px-OERu-Free-Learning-sl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348880"/>
            <a:ext cx="3619500" cy="2717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7544" y="5661248"/>
            <a:ext cx="8208912" cy="400110"/>
          </a:xfrm>
          <a:prstGeom prst="rect">
            <a:avLst/>
          </a:prstGeom>
          <a:noFill/>
        </p:spPr>
        <p:txBody>
          <a:bodyPr wrap="square" rtlCol="0">
            <a:spAutoFit/>
          </a:bodyPr>
          <a:lstStyle/>
          <a:p>
            <a:r>
              <a:rPr lang="en-IN" sz="2000" b="1" dirty="0" smtClean="0">
                <a:solidFill>
                  <a:srgbClr val="C00000"/>
                </a:solidFill>
              </a:rPr>
              <a:t>Creating </a:t>
            </a:r>
            <a:r>
              <a:rPr lang="en-IN" sz="2000" b="1" dirty="0">
                <a:solidFill>
                  <a:srgbClr val="C00000"/>
                </a:solidFill>
              </a:rPr>
              <a:t>flexible pathways for OER learners to gain formal academic credit.</a:t>
            </a:r>
          </a:p>
        </p:txBody>
      </p:sp>
      <p:sp>
        <p:nvSpPr>
          <p:cNvPr id="4" name="TextBox 3"/>
          <p:cNvSpPr txBox="1"/>
          <p:nvPr/>
        </p:nvSpPr>
        <p:spPr>
          <a:xfrm>
            <a:off x="3995936" y="6136205"/>
            <a:ext cx="4536504" cy="369332"/>
          </a:xfrm>
          <a:prstGeom prst="rect">
            <a:avLst/>
          </a:prstGeom>
          <a:noFill/>
        </p:spPr>
        <p:txBody>
          <a:bodyPr wrap="square" rtlCol="0">
            <a:spAutoFit/>
          </a:bodyPr>
          <a:lstStyle/>
          <a:p>
            <a:r>
              <a:rPr lang="en-IN" dirty="0"/>
              <a:t>http://wikieducator.org/OER_university</a:t>
            </a:r>
          </a:p>
        </p:txBody>
      </p:sp>
    </p:spTree>
    <p:extLst>
      <p:ext uri="{BB962C8B-B14F-4D97-AF65-F5344CB8AC3E}">
        <p14:creationId xmlns:p14="http://schemas.microsoft.com/office/powerpoint/2010/main" val="4085496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70C0"/>
                </a:solidFill>
              </a:rPr>
              <a:t>OER University… Logic Model</a:t>
            </a:r>
            <a:endParaRPr lang="en-IN" b="1" dirty="0">
              <a:solidFill>
                <a:srgbClr val="0070C0"/>
              </a:solidFill>
            </a:endParaRPr>
          </a:p>
        </p:txBody>
      </p:sp>
      <p:pic>
        <p:nvPicPr>
          <p:cNvPr id="8194" name="Picture 2" descr="C:\rcs-july2013\MMPant\550px-OERU-logic-High-level-colour.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6540" y="2348881"/>
            <a:ext cx="8261534" cy="2538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568" y="5030749"/>
            <a:ext cx="7920879" cy="1384995"/>
          </a:xfrm>
          <a:prstGeom prst="rect">
            <a:avLst/>
          </a:prstGeom>
          <a:noFill/>
        </p:spPr>
        <p:txBody>
          <a:bodyPr wrap="square" rtlCol="0">
            <a:spAutoFit/>
          </a:bodyPr>
          <a:lstStyle/>
          <a:p>
            <a:r>
              <a:rPr lang="en-IN" sz="2800" b="1" dirty="0" smtClean="0">
                <a:solidFill>
                  <a:srgbClr val="002060"/>
                </a:solidFill>
              </a:rPr>
              <a:t>To </a:t>
            </a:r>
            <a:r>
              <a:rPr lang="en-IN" sz="2800" b="1" dirty="0">
                <a:solidFill>
                  <a:srgbClr val="002060"/>
                </a:solidFill>
              </a:rPr>
              <a:t>create a parallel learning universe based solely on OER to augment and add value to the formal education </a:t>
            </a:r>
            <a:r>
              <a:rPr lang="en-IN" sz="2800" b="1" dirty="0" smtClean="0">
                <a:solidFill>
                  <a:srgbClr val="002060"/>
                </a:solidFill>
              </a:rPr>
              <a:t>sector</a:t>
            </a:r>
            <a:endParaRPr lang="en-IN" sz="2800" b="1" dirty="0">
              <a:solidFill>
                <a:srgbClr val="002060"/>
              </a:solidFill>
            </a:endParaRPr>
          </a:p>
        </p:txBody>
      </p:sp>
      <p:sp>
        <p:nvSpPr>
          <p:cNvPr id="5" name="TextBox 4"/>
          <p:cNvSpPr txBox="1"/>
          <p:nvPr/>
        </p:nvSpPr>
        <p:spPr>
          <a:xfrm>
            <a:off x="3275856" y="6323296"/>
            <a:ext cx="5472608" cy="369332"/>
          </a:xfrm>
          <a:prstGeom prst="rect">
            <a:avLst/>
          </a:prstGeom>
          <a:noFill/>
        </p:spPr>
        <p:txBody>
          <a:bodyPr wrap="square" rtlCol="0">
            <a:spAutoFit/>
          </a:bodyPr>
          <a:lstStyle/>
          <a:p>
            <a:r>
              <a:rPr lang="en-IN" dirty="0"/>
              <a:t>http://wikieducator.org/OER_university/Logic_model</a:t>
            </a:r>
          </a:p>
        </p:txBody>
      </p:sp>
    </p:spTree>
    <p:extLst>
      <p:ext uri="{BB962C8B-B14F-4D97-AF65-F5344CB8AC3E}">
        <p14:creationId xmlns:p14="http://schemas.microsoft.com/office/powerpoint/2010/main" val="4060817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70C0"/>
                </a:solidFill>
              </a:rPr>
              <a:t>Development and Operations</a:t>
            </a:r>
            <a:endParaRPr lang="en-IN" b="1" dirty="0">
              <a:solidFill>
                <a:srgbClr val="0070C0"/>
              </a:solidFill>
            </a:endParaRPr>
          </a:p>
        </p:txBody>
      </p:sp>
      <p:pic>
        <p:nvPicPr>
          <p:cNvPr id="921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761955"/>
            <a:ext cx="4038600" cy="2270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749076"/>
            <a:ext cx="4038600" cy="2270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860032" y="4237517"/>
            <a:ext cx="3816424" cy="2031325"/>
          </a:xfrm>
          <a:prstGeom prst="rect">
            <a:avLst/>
          </a:prstGeom>
          <a:noFill/>
        </p:spPr>
        <p:txBody>
          <a:bodyPr wrap="square" rtlCol="0">
            <a:spAutoFit/>
          </a:bodyPr>
          <a:lstStyle/>
          <a:p>
            <a:r>
              <a:rPr lang="en-IN" dirty="0"/>
              <a:t>Connexions</a:t>
            </a:r>
            <a:r>
              <a:rPr lang="en-IN" baseline="30000" dirty="0"/>
              <a:t>®</a:t>
            </a:r>
            <a:r>
              <a:rPr lang="en-IN" dirty="0"/>
              <a:t> is </a:t>
            </a:r>
            <a:r>
              <a:rPr lang="en-IN" dirty="0">
                <a:hlinkClick r:id="rId4"/>
              </a:rPr>
              <a:t>supported</a:t>
            </a:r>
            <a:r>
              <a:rPr lang="en-IN" dirty="0"/>
              <a:t> by the </a:t>
            </a:r>
            <a:r>
              <a:rPr lang="en-IN" dirty="0">
                <a:hlinkClick r:id="rId5"/>
              </a:rPr>
              <a:t>William and Flora Hewlett Foundation</a:t>
            </a:r>
            <a:r>
              <a:rPr lang="en-IN" dirty="0"/>
              <a:t>, the </a:t>
            </a:r>
            <a:r>
              <a:rPr lang="en-IN" dirty="0" err="1"/>
              <a:t>Maxfield</a:t>
            </a:r>
            <a:r>
              <a:rPr lang="en-IN" dirty="0"/>
              <a:t> Foundation, and the </a:t>
            </a:r>
            <a:r>
              <a:rPr lang="en-IN" dirty="0">
                <a:hlinkClick r:id="rId6"/>
              </a:rPr>
              <a:t>Connexions Consortium</a:t>
            </a:r>
            <a:r>
              <a:rPr lang="en-IN" dirty="0"/>
              <a:t>. </a:t>
            </a:r>
          </a:p>
          <a:p>
            <a:r>
              <a:rPr lang="en-IN" dirty="0"/>
              <a:t>Connexions</a:t>
            </a:r>
            <a:r>
              <a:rPr lang="en-IN" baseline="30000" dirty="0"/>
              <a:t>®</a:t>
            </a:r>
            <a:r>
              <a:rPr lang="en-IN" dirty="0"/>
              <a:t> is a registered trademark of Rice University. </a:t>
            </a:r>
          </a:p>
          <a:p>
            <a:endParaRPr lang="en-IN" dirty="0"/>
          </a:p>
        </p:txBody>
      </p:sp>
      <p:sp>
        <p:nvSpPr>
          <p:cNvPr id="7" name="TextBox 6"/>
          <p:cNvSpPr txBox="1"/>
          <p:nvPr/>
        </p:nvSpPr>
        <p:spPr>
          <a:xfrm>
            <a:off x="683568" y="4317138"/>
            <a:ext cx="3456384" cy="2308324"/>
          </a:xfrm>
          <a:prstGeom prst="rect">
            <a:avLst/>
          </a:prstGeom>
          <a:noFill/>
        </p:spPr>
        <p:txBody>
          <a:bodyPr wrap="square" rtlCol="0">
            <a:spAutoFit/>
          </a:bodyPr>
          <a:lstStyle/>
          <a:p>
            <a:r>
              <a:rPr lang="en-IN" dirty="0"/>
              <a:t>MIT </a:t>
            </a:r>
            <a:r>
              <a:rPr lang="en-IN" dirty="0" err="1"/>
              <a:t>OpenCourseWare</a:t>
            </a:r>
            <a:r>
              <a:rPr lang="en-IN" dirty="0"/>
              <a:t> makes the materials used in the teaching of almost all of MIT's subjects available on the Web, free of charge. With more than 2,000 courses available, OCW is delivering on the promise of open sharing of knowledge.</a:t>
            </a:r>
          </a:p>
        </p:txBody>
      </p:sp>
    </p:spTree>
    <p:extLst>
      <p:ext uri="{BB962C8B-B14F-4D97-AF65-F5344CB8AC3E}">
        <p14:creationId xmlns:p14="http://schemas.microsoft.com/office/powerpoint/2010/main" val="20649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70C0"/>
                </a:solidFill>
              </a:rPr>
              <a:t>Funding…</a:t>
            </a:r>
            <a:endParaRPr lang="en-IN" b="1" dirty="0">
              <a:solidFill>
                <a:srgbClr val="0070C0"/>
              </a:solidFill>
            </a:endParaRPr>
          </a:p>
        </p:txBody>
      </p:sp>
      <p:pic>
        <p:nvPicPr>
          <p:cNvPr id="10242" name="Picture 2" descr="C:\rcs-july2013\MMPant\billmelinda.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26908" y="3307182"/>
            <a:ext cx="4038600" cy="802902"/>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rcs-july2013\MMPant\williamflorahewlett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60563" y="1916832"/>
            <a:ext cx="3326770" cy="15121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206" t="18258" r="50412" b="49979"/>
          <a:stretch/>
        </p:blipFill>
        <p:spPr bwMode="auto">
          <a:xfrm>
            <a:off x="3131840" y="4580270"/>
            <a:ext cx="2975474"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descr="C:\rcs-july2013\MMPant\JIS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249" y="4709403"/>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rcs-july2013\MMPant\highereduacadem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1330" y="365358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rcs-july2013\MMPant\blu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1484784"/>
            <a:ext cx="296227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940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b="1" dirty="0" smtClean="0">
                <a:solidFill>
                  <a:srgbClr val="0070C0"/>
                </a:solidFill>
              </a:rPr>
              <a:t>…Challenges</a:t>
            </a:r>
            <a:endParaRPr lang="en-IN" b="1" dirty="0">
              <a:solidFill>
                <a:srgbClr val="0070C0"/>
              </a:solidFill>
            </a:endParaRPr>
          </a:p>
        </p:txBody>
      </p:sp>
      <p:sp>
        <p:nvSpPr>
          <p:cNvPr id="7" name="Content Placeholder 6"/>
          <p:cNvSpPr>
            <a:spLocks noGrp="1"/>
          </p:cNvSpPr>
          <p:nvPr>
            <p:ph idx="1"/>
          </p:nvPr>
        </p:nvSpPr>
        <p:spPr/>
        <p:txBody>
          <a:bodyPr/>
          <a:lstStyle/>
          <a:p>
            <a:r>
              <a:rPr lang="en-IN" b="1" dirty="0" smtClean="0"/>
              <a:t>Limited or no funding</a:t>
            </a:r>
          </a:p>
          <a:p>
            <a:r>
              <a:rPr lang="en-IN" b="1" dirty="0" smtClean="0"/>
              <a:t>OER initiatives to sustain independent of foundations funding</a:t>
            </a:r>
          </a:p>
          <a:p>
            <a:r>
              <a:rPr lang="en-IN" b="1" dirty="0"/>
              <a:t>UNESCO-COL guidelines identify several zero sum </a:t>
            </a:r>
            <a:r>
              <a:rPr lang="en-IN" b="1" dirty="0" smtClean="0"/>
              <a:t>strategies (</a:t>
            </a:r>
            <a:r>
              <a:rPr lang="en-IN" b="1" dirty="0"/>
              <a:t>Stacey</a:t>
            </a:r>
            <a:r>
              <a:rPr lang="en-IN" b="1" dirty="0" smtClean="0"/>
              <a:t>, 2013)</a:t>
            </a:r>
            <a:endParaRPr lang="en-IN" b="1" dirty="0"/>
          </a:p>
        </p:txBody>
      </p:sp>
    </p:spTree>
    <p:extLst>
      <p:ext uri="{BB962C8B-B14F-4D97-AF65-F5344CB8AC3E}">
        <p14:creationId xmlns:p14="http://schemas.microsoft.com/office/powerpoint/2010/main" val="3485450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noAutofit/>
          </a:bodyPr>
          <a:lstStyle/>
          <a:p>
            <a:r>
              <a:rPr lang="en-IN" sz="3600" b="1" dirty="0">
                <a:solidFill>
                  <a:srgbClr val="0070C0"/>
                </a:solidFill>
              </a:rPr>
              <a:t>OER have come through the innovation phase, are striving for adoption, and aspire to cross into early majority.</a:t>
            </a:r>
          </a:p>
        </p:txBody>
      </p:sp>
      <p:pic>
        <p:nvPicPr>
          <p:cNvPr id="12290" name="Picture 2" descr="C:\rcs-july2013\MMPant\techadoptionlifecycle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5683" y="2204864"/>
            <a:ext cx="7258407"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47664" y="5661248"/>
            <a:ext cx="7200800" cy="646331"/>
          </a:xfrm>
          <a:prstGeom prst="rect">
            <a:avLst/>
          </a:prstGeom>
          <a:noFill/>
        </p:spPr>
        <p:txBody>
          <a:bodyPr wrap="square" rtlCol="0">
            <a:spAutoFit/>
          </a:bodyPr>
          <a:lstStyle/>
          <a:p>
            <a:r>
              <a:rPr lang="en-IN" dirty="0"/>
              <a:t>(Source: </a:t>
            </a:r>
            <a:r>
              <a:rPr lang="en-IN" dirty="0">
                <a:hlinkClick r:id="rId3"/>
              </a:rPr>
              <a:t>http://en.wikipedia.org/wiki/Technology_adoption_lifecycle</a:t>
            </a:r>
            <a:r>
              <a:rPr lang="en-IN" dirty="0" smtClean="0"/>
              <a:t>) as cited </a:t>
            </a:r>
            <a:r>
              <a:rPr lang="en-IN" dirty="0"/>
              <a:t>by Stacey </a:t>
            </a:r>
            <a:r>
              <a:rPr lang="en-IN" dirty="0">
                <a:hlinkClick r:id="rId4"/>
              </a:rPr>
              <a:t>http://edtechfrontier.com/tag/oer-use-cases</a:t>
            </a:r>
            <a:r>
              <a:rPr lang="en-IN" dirty="0" smtClean="0">
                <a:hlinkClick r:id="rId4"/>
              </a:rPr>
              <a:t>/</a:t>
            </a:r>
            <a:r>
              <a:rPr lang="en-IN" dirty="0" smtClean="0"/>
              <a:t> </a:t>
            </a:r>
            <a:endParaRPr lang="en-IN" dirty="0"/>
          </a:p>
        </p:txBody>
      </p:sp>
    </p:spTree>
    <p:extLst>
      <p:ext uri="{BB962C8B-B14F-4D97-AF65-F5344CB8AC3E}">
        <p14:creationId xmlns:p14="http://schemas.microsoft.com/office/powerpoint/2010/main" val="2553096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IN" b="1" dirty="0">
                <a:solidFill>
                  <a:srgbClr val="0070C0"/>
                </a:solidFill>
              </a:rPr>
              <a:t>OER </a:t>
            </a:r>
            <a:r>
              <a:rPr lang="en-IN" b="1" dirty="0" smtClean="0">
                <a:solidFill>
                  <a:srgbClr val="0070C0"/>
                </a:solidFill>
              </a:rPr>
              <a:t>- </a:t>
            </a:r>
            <a:r>
              <a:rPr lang="en-IN" b="1" dirty="0" smtClean="0">
                <a:solidFill>
                  <a:srgbClr val="FF0000"/>
                </a:solidFill>
              </a:rPr>
              <a:t>a </a:t>
            </a:r>
            <a:r>
              <a:rPr lang="en-IN" b="1" dirty="0">
                <a:solidFill>
                  <a:srgbClr val="FF0000"/>
                </a:solidFill>
              </a:rPr>
              <a:t>disruptive innovation</a:t>
            </a:r>
          </a:p>
        </p:txBody>
      </p:sp>
      <p:pic>
        <p:nvPicPr>
          <p:cNvPr id="13314" name="Picture 2" descr="C:\rcs-july2013\MMPant\technologyadoptionlifecycle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6322" y="1538075"/>
            <a:ext cx="7398086" cy="30825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9592" y="4797152"/>
            <a:ext cx="7416824" cy="707886"/>
          </a:xfrm>
          <a:prstGeom prst="rect">
            <a:avLst/>
          </a:prstGeom>
          <a:noFill/>
        </p:spPr>
        <p:txBody>
          <a:bodyPr wrap="square" rtlCol="0">
            <a:spAutoFit/>
          </a:bodyPr>
          <a:lstStyle/>
          <a:p>
            <a:r>
              <a:rPr lang="en-IN" sz="2000" b="1" dirty="0">
                <a:solidFill>
                  <a:srgbClr val="002060"/>
                </a:solidFill>
              </a:rPr>
              <a:t>Many disruptive technology innovations do not successfully cross the chasm and simply disappear (Moore, 1991)</a:t>
            </a:r>
          </a:p>
        </p:txBody>
      </p:sp>
      <p:sp>
        <p:nvSpPr>
          <p:cNvPr id="5" name="TextBox 4"/>
          <p:cNvSpPr txBox="1"/>
          <p:nvPr/>
        </p:nvSpPr>
        <p:spPr>
          <a:xfrm>
            <a:off x="2123728" y="5733256"/>
            <a:ext cx="4176464" cy="461665"/>
          </a:xfrm>
          <a:prstGeom prst="rect">
            <a:avLst/>
          </a:prstGeom>
          <a:noFill/>
        </p:spPr>
        <p:txBody>
          <a:bodyPr wrap="square" rtlCol="0">
            <a:spAutoFit/>
          </a:bodyPr>
          <a:lstStyle/>
          <a:p>
            <a:r>
              <a:rPr lang="en-IN" sz="2400" b="1" dirty="0">
                <a:solidFill>
                  <a:srgbClr val="FF0000"/>
                </a:solidFill>
              </a:rPr>
              <a:t>Will this be the fate of OER?</a:t>
            </a:r>
          </a:p>
        </p:txBody>
      </p:sp>
      <p:sp>
        <p:nvSpPr>
          <p:cNvPr id="6" name="TextBox 5"/>
          <p:cNvSpPr txBox="1"/>
          <p:nvPr/>
        </p:nvSpPr>
        <p:spPr>
          <a:xfrm>
            <a:off x="4202000" y="6311667"/>
            <a:ext cx="4824536" cy="369332"/>
          </a:xfrm>
          <a:prstGeom prst="rect">
            <a:avLst/>
          </a:prstGeom>
          <a:noFill/>
        </p:spPr>
        <p:txBody>
          <a:bodyPr wrap="square" rtlCol="0">
            <a:spAutoFit/>
          </a:bodyPr>
          <a:lstStyle/>
          <a:p>
            <a:r>
              <a:rPr lang="en-IN" dirty="0"/>
              <a:t>http://edtechfrontier.com/tag/oer-use-cases/</a:t>
            </a:r>
          </a:p>
        </p:txBody>
      </p:sp>
    </p:spTree>
    <p:extLst>
      <p:ext uri="{BB962C8B-B14F-4D97-AF65-F5344CB8AC3E}">
        <p14:creationId xmlns:p14="http://schemas.microsoft.com/office/powerpoint/2010/main" val="335882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70C0"/>
                </a:solidFill>
              </a:rPr>
              <a:t>OER framework (Stacey 2006)</a:t>
            </a:r>
          </a:p>
        </p:txBody>
      </p:sp>
      <p:pic>
        <p:nvPicPr>
          <p:cNvPr id="14338" name="Picture 2" descr="C:\rcs-july2013\MMPant\oerframewor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622704"/>
            <a:ext cx="4824536" cy="45488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83968" y="6453336"/>
            <a:ext cx="4464496" cy="369332"/>
          </a:xfrm>
          <a:prstGeom prst="rect">
            <a:avLst/>
          </a:prstGeom>
          <a:noFill/>
        </p:spPr>
        <p:txBody>
          <a:bodyPr wrap="square" rtlCol="0">
            <a:spAutoFit/>
          </a:bodyPr>
          <a:lstStyle/>
          <a:p>
            <a:r>
              <a:rPr lang="en-IN" dirty="0"/>
              <a:t>http://edtechfrontier.com/tag/oer-use-cases/</a:t>
            </a:r>
          </a:p>
        </p:txBody>
      </p:sp>
    </p:spTree>
    <p:extLst>
      <p:ext uri="{BB962C8B-B14F-4D97-AF65-F5344CB8AC3E}">
        <p14:creationId xmlns:p14="http://schemas.microsoft.com/office/powerpoint/2010/main" val="752402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0070C0"/>
                </a:solidFill>
              </a:rPr>
              <a:t>Challenges in Education…</a:t>
            </a:r>
            <a:br>
              <a:rPr lang="en-IN" b="1" dirty="0" smtClean="0">
                <a:solidFill>
                  <a:srgbClr val="0070C0"/>
                </a:solidFill>
              </a:rPr>
            </a:br>
            <a:r>
              <a:rPr lang="en-IN" b="1" dirty="0" smtClean="0">
                <a:solidFill>
                  <a:srgbClr val="0070C0"/>
                </a:solidFill>
              </a:rPr>
              <a:t>Context</a:t>
            </a:r>
            <a:endParaRPr lang="en-IN" b="1" dirty="0">
              <a:solidFill>
                <a:srgbClr val="0070C0"/>
              </a:solidFill>
            </a:endParaRPr>
          </a:p>
        </p:txBody>
      </p:sp>
      <p:sp>
        <p:nvSpPr>
          <p:cNvPr id="3" name="Content Placeholder 2"/>
          <p:cNvSpPr>
            <a:spLocks noGrp="1"/>
          </p:cNvSpPr>
          <p:nvPr>
            <p:ph idx="1"/>
          </p:nvPr>
        </p:nvSpPr>
        <p:spPr/>
        <p:txBody>
          <a:bodyPr/>
          <a:lstStyle/>
          <a:p>
            <a:r>
              <a:rPr lang="en-IN" b="1" dirty="0" smtClean="0">
                <a:solidFill>
                  <a:srgbClr val="C00000"/>
                </a:solidFill>
              </a:rPr>
              <a:t>of numbers</a:t>
            </a:r>
          </a:p>
          <a:p>
            <a:r>
              <a:rPr lang="en-IN" b="1" dirty="0" smtClean="0">
                <a:solidFill>
                  <a:srgbClr val="C00000"/>
                </a:solidFill>
              </a:rPr>
              <a:t>of relevance</a:t>
            </a:r>
          </a:p>
          <a:p>
            <a:r>
              <a:rPr lang="en-IN" b="1" dirty="0" smtClean="0">
                <a:solidFill>
                  <a:srgbClr val="C00000"/>
                </a:solidFill>
              </a:rPr>
              <a:t>of Quality</a:t>
            </a:r>
          </a:p>
          <a:p>
            <a:r>
              <a:rPr lang="en-IN" b="1" dirty="0" smtClean="0">
                <a:solidFill>
                  <a:srgbClr val="C00000"/>
                </a:solidFill>
              </a:rPr>
              <a:t>of access</a:t>
            </a:r>
          </a:p>
          <a:p>
            <a:r>
              <a:rPr lang="en-IN" b="1" dirty="0" smtClean="0">
                <a:solidFill>
                  <a:srgbClr val="C00000"/>
                </a:solidFill>
              </a:rPr>
              <a:t>of </a:t>
            </a:r>
            <a:r>
              <a:rPr lang="en-IN" b="1" dirty="0">
                <a:solidFill>
                  <a:srgbClr val="C00000"/>
                </a:solidFill>
              </a:rPr>
              <a:t>costs </a:t>
            </a:r>
            <a:endParaRPr lang="en-IN" b="1" dirty="0" smtClean="0">
              <a:solidFill>
                <a:srgbClr val="C00000"/>
              </a:solidFill>
            </a:endParaRPr>
          </a:p>
          <a:p>
            <a:r>
              <a:rPr lang="en-IN" b="1" dirty="0" smtClean="0">
                <a:solidFill>
                  <a:srgbClr val="C00000"/>
                </a:solidFill>
              </a:rPr>
              <a:t>of speed</a:t>
            </a:r>
            <a:endParaRPr lang="en-IN" b="1" dirty="0">
              <a:solidFill>
                <a:srgbClr val="C00000"/>
              </a:solidFill>
            </a:endParaRPr>
          </a:p>
        </p:txBody>
      </p:sp>
    </p:spTree>
    <p:extLst>
      <p:ext uri="{BB962C8B-B14F-4D97-AF65-F5344CB8AC3E}">
        <p14:creationId xmlns:p14="http://schemas.microsoft.com/office/powerpoint/2010/main" val="2375487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0070C0"/>
                </a:solidFill>
              </a:rPr>
              <a:t>MOOCs…promising </a:t>
            </a:r>
            <a:r>
              <a:rPr lang="en-IN" b="1" dirty="0">
                <a:solidFill>
                  <a:srgbClr val="0070C0"/>
                </a:solidFill>
              </a:rPr>
              <a:t>technological and pedagogical model </a:t>
            </a:r>
          </a:p>
        </p:txBody>
      </p:sp>
      <p:pic>
        <p:nvPicPr>
          <p:cNvPr id="15362" name="Picture 2" descr="C:\rcs-july2013\MMPant\DAY-OF-THE-MOOC.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9612" y="1600200"/>
            <a:ext cx="7164775"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5011" y="6381328"/>
            <a:ext cx="8424936" cy="338554"/>
          </a:xfrm>
          <a:prstGeom prst="rect">
            <a:avLst/>
          </a:prstGeom>
          <a:noFill/>
        </p:spPr>
        <p:txBody>
          <a:bodyPr wrap="square" rtlCol="0">
            <a:spAutoFit/>
          </a:bodyPr>
          <a:lstStyle/>
          <a:p>
            <a:r>
              <a:rPr lang="en-IN" sz="1600" dirty="0"/>
              <a:t>http://www.michaelbransonsmith.net/blog/2012/12/19/day-of-the-mooc-now-animated/</a:t>
            </a:r>
          </a:p>
        </p:txBody>
      </p:sp>
    </p:spTree>
    <p:extLst>
      <p:ext uri="{BB962C8B-B14F-4D97-AF65-F5344CB8AC3E}">
        <p14:creationId xmlns:p14="http://schemas.microsoft.com/office/powerpoint/2010/main" val="2310831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IN" b="1" dirty="0">
                <a:solidFill>
                  <a:srgbClr val="0070C0"/>
                </a:solidFill>
              </a:rPr>
              <a:t>USAID Global Education Summit</a:t>
            </a:r>
          </a:p>
        </p:txBody>
      </p:sp>
      <p:sp>
        <p:nvSpPr>
          <p:cNvPr id="3" name="Content Placeholder 2"/>
          <p:cNvSpPr>
            <a:spLocks noGrp="1"/>
          </p:cNvSpPr>
          <p:nvPr>
            <p:ph idx="1"/>
          </p:nvPr>
        </p:nvSpPr>
        <p:spPr>
          <a:effectLst>
            <a:outerShdw blurRad="50800" dist="38100" dir="5400000" algn="t" rotWithShape="0">
              <a:prstClr val="black">
                <a:alpha val="40000"/>
              </a:prstClr>
            </a:outerShdw>
          </a:effectLst>
        </p:spPr>
        <p:txBody>
          <a:bodyPr>
            <a:normAutofit fontScale="92500"/>
          </a:bodyPr>
          <a:lstStyle/>
          <a:p>
            <a:r>
              <a:rPr lang="en-IN" dirty="0"/>
              <a:t>On August 6-8, 2013, the U.S. Agency for International Development (USAID) </a:t>
            </a:r>
            <a:r>
              <a:rPr lang="en-IN" dirty="0" smtClean="0"/>
              <a:t>hosted </a:t>
            </a:r>
            <a:r>
              <a:rPr lang="en-IN" dirty="0"/>
              <a:t>a Global Education Summit in Washington, D.C.  </a:t>
            </a:r>
            <a:endParaRPr lang="en-IN" dirty="0" smtClean="0"/>
          </a:p>
          <a:p>
            <a:r>
              <a:rPr lang="en-IN" dirty="0" smtClean="0"/>
              <a:t>Focused  </a:t>
            </a:r>
            <a:r>
              <a:rPr lang="en-IN" dirty="0"/>
              <a:t>on achievement of USAID’s Education Strategy and Millennium Development Goal 2: Universal Primary Education.  </a:t>
            </a:r>
            <a:endParaRPr lang="en-IN" dirty="0" smtClean="0"/>
          </a:p>
          <a:p>
            <a:r>
              <a:rPr lang="en-IN" dirty="0" smtClean="0"/>
              <a:t>Reviewed </a:t>
            </a:r>
            <a:r>
              <a:rPr lang="en-IN" dirty="0"/>
              <a:t>"state of the field" approaches and "state of the art" best practices in improving education in the </a:t>
            </a:r>
            <a:r>
              <a:rPr lang="en-IN" b="1" dirty="0">
                <a:solidFill>
                  <a:srgbClr val="C00000"/>
                </a:solidFill>
              </a:rPr>
              <a:t>developing world</a:t>
            </a:r>
            <a:r>
              <a:rPr lang="en-IN" dirty="0"/>
              <a:t>.</a:t>
            </a:r>
          </a:p>
        </p:txBody>
      </p:sp>
    </p:spTree>
    <p:extLst>
      <p:ext uri="{BB962C8B-B14F-4D97-AF65-F5344CB8AC3E}">
        <p14:creationId xmlns:p14="http://schemas.microsoft.com/office/powerpoint/2010/main" val="1235005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70C0"/>
                </a:solidFill>
              </a:rPr>
              <a:t>The OER MOOC</a:t>
            </a:r>
            <a:endParaRPr lang="en-IN" b="1" dirty="0">
              <a:solidFill>
                <a:srgbClr val="0070C0"/>
              </a:solidFill>
            </a:endParaRPr>
          </a:p>
        </p:txBody>
      </p:sp>
      <p:pic>
        <p:nvPicPr>
          <p:cNvPr id="1638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724" t="14157" r="13523"/>
          <a:stretch/>
        </p:blipFill>
        <p:spPr bwMode="auto">
          <a:xfrm>
            <a:off x="1403648" y="1340768"/>
            <a:ext cx="6762530" cy="442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63688" y="6093296"/>
            <a:ext cx="6912768" cy="461665"/>
          </a:xfrm>
          <a:prstGeom prst="rect">
            <a:avLst/>
          </a:prstGeom>
          <a:noFill/>
        </p:spPr>
        <p:txBody>
          <a:bodyPr wrap="square" rtlCol="0">
            <a:spAutoFit/>
          </a:bodyPr>
          <a:lstStyle/>
          <a:p>
            <a:r>
              <a:rPr lang="en-IN" sz="2400" b="1" dirty="0">
                <a:solidFill>
                  <a:srgbClr val="FF0000"/>
                </a:solidFill>
              </a:rPr>
              <a:t>http://www.wiziq.com/course/28219-the-oer-mooc</a:t>
            </a:r>
          </a:p>
        </p:txBody>
      </p:sp>
    </p:spTree>
    <p:extLst>
      <p:ext uri="{BB962C8B-B14F-4D97-AF65-F5344CB8AC3E}">
        <p14:creationId xmlns:p14="http://schemas.microsoft.com/office/powerpoint/2010/main" val="3942389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37112"/>
            <a:ext cx="8229600" cy="1143000"/>
          </a:xfrm>
        </p:spPr>
        <p:txBody>
          <a:bodyPr>
            <a:noAutofit/>
          </a:bodyPr>
          <a:lstStyle/>
          <a:p>
            <a:r>
              <a:rPr lang="en-IN" sz="7200" b="1" dirty="0" smtClean="0">
                <a:solidFill>
                  <a:schemeClr val="accent6">
                    <a:lumMod val="75000"/>
                  </a:schemeClr>
                </a:solidFill>
              </a:rPr>
              <a:t>Thank you…</a:t>
            </a:r>
            <a:endParaRPr lang="en-IN" sz="7200" b="1" dirty="0">
              <a:solidFill>
                <a:schemeClr val="accent6">
                  <a:lumMod val="75000"/>
                </a:schemeClr>
              </a:solidFill>
            </a:endParaRPr>
          </a:p>
        </p:txBody>
      </p:sp>
      <p:sp>
        <p:nvSpPr>
          <p:cNvPr id="3" name="Content Placeholder 2"/>
          <p:cNvSpPr>
            <a:spLocks noGrp="1"/>
          </p:cNvSpPr>
          <p:nvPr>
            <p:ph idx="1"/>
          </p:nvPr>
        </p:nvSpPr>
        <p:spPr>
          <a:xfrm>
            <a:off x="395536" y="620689"/>
            <a:ext cx="8229600" cy="3384376"/>
          </a:xfrm>
        </p:spPr>
        <p:txBody>
          <a:bodyPr>
            <a:normAutofit/>
          </a:bodyPr>
          <a:lstStyle/>
          <a:p>
            <a:r>
              <a:rPr lang="en-IN" sz="2800" dirty="0" smtClean="0"/>
              <a:t>#OERMOOC</a:t>
            </a:r>
          </a:p>
          <a:p>
            <a:endParaRPr lang="en-IN" sz="2800" dirty="0" smtClean="0"/>
          </a:p>
          <a:p>
            <a:r>
              <a:rPr lang="en-IN" sz="2800" dirty="0">
                <a:hlinkClick r:id="rId2"/>
              </a:rPr>
              <a:t>http://</a:t>
            </a:r>
            <a:r>
              <a:rPr lang="en-IN" sz="2800" dirty="0" smtClean="0">
                <a:hlinkClick r:id="rId2"/>
              </a:rPr>
              <a:t>www.wiziq.com/course/28219-the-oer-mooc</a:t>
            </a:r>
            <a:endParaRPr lang="en-IN" sz="2800" dirty="0" smtClean="0"/>
          </a:p>
          <a:p>
            <a:endParaRPr lang="en-IN" sz="2800" dirty="0" smtClean="0"/>
          </a:p>
          <a:p>
            <a:r>
              <a:rPr lang="en-IN" sz="2800" dirty="0">
                <a:hlinkClick r:id="rId3"/>
              </a:rPr>
              <a:t>http://www.gameplan-consulting.com/demo-mmp/the-oer-mooc</a:t>
            </a:r>
            <a:r>
              <a:rPr lang="en-IN" sz="2800" dirty="0" smtClean="0">
                <a:hlinkClick r:id="rId3"/>
              </a:rPr>
              <a:t>/</a:t>
            </a:r>
            <a:r>
              <a:rPr lang="en-IN" sz="2800" dirty="0" smtClean="0"/>
              <a:t> </a:t>
            </a:r>
            <a:endParaRPr lang="en-IN" sz="2800" dirty="0"/>
          </a:p>
        </p:txBody>
      </p:sp>
    </p:spTree>
    <p:extLst>
      <p:ext uri="{BB962C8B-B14F-4D97-AF65-F5344CB8AC3E}">
        <p14:creationId xmlns:p14="http://schemas.microsoft.com/office/powerpoint/2010/main" val="1674154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523" t="11597" r="15443" b="8728"/>
          <a:stretch/>
        </p:blipFill>
        <p:spPr bwMode="auto">
          <a:xfrm>
            <a:off x="2411760" y="692696"/>
            <a:ext cx="5718221" cy="3606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rcs-july2013\MMPant\usa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1943100" cy="1943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5123" y="4509120"/>
            <a:ext cx="7704856" cy="193899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IN" sz="2400" b="1" dirty="0">
                <a:solidFill>
                  <a:srgbClr val="002060"/>
                </a:solidFill>
              </a:rPr>
              <a:t>USAID Education is working to improve the reading skills of 100 million children, improve the quality of higher education and workforce development programs, and expand access to education in crisis &amp; conflict environments to 15 million children.</a:t>
            </a:r>
          </a:p>
        </p:txBody>
      </p:sp>
    </p:spTree>
    <p:extLst>
      <p:ext uri="{BB962C8B-B14F-4D97-AF65-F5344CB8AC3E}">
        <p14:creationId xmlns:p14="http://schemas.microsoft.com/office/powerpoint/2010/main" val="1181821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IN" b="1" dirty="0" smtClean="0">
                <a:solidFill>
                  <a:srgbClr val="0070C0"/>
                </a:solidFill>
              </a:rPr>
              <a:t>Open Education Resources</a:t>
            </a:r>
            <a:endParaRPr lang="en-IN" b="1" dirty="0">
              <a:solidFill>
                <a:srgbClr val="0070C0"/>
              </a:solidFill>
            </a:endParaRPr>
          </a:p>
        </p:txBody>
      </p:sp>
      <p:pic>
        <p:nvPicPr>
          <p:cNvPr id="2050" name="Picture 2" descr="C:\rcs-july2013\MMPant\SecretaryOfEducationArneDuncanAddressesPolicyForumOnLat445-816.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1556792"/>
            <a:ext cx="3744416" cy="2808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6" y="4557145"/>
            <a:ext cx="7920880" cy="1569660"/>
          </a:xfrm>
          <a:prstGeom prst="rect">
            <a:avLst/>
          </a:prstGeom>
          <a:noFill/>
        </p:spPr>
        <p:txBody>
          <a:bodyPr wrap="square" rtlCol="0">
            <a:spAutoFit/>
          </a:bodyPr>
          <a:lstStyle/>
          <a:p>
            <a:r>
              <a:rPr lang="en-IN" sz="2400" b="1" dirty="0">
                <a:solidFill>
                  <a:srgbClr val="002060"/>
                </a:solidFill>
              </a:rPr>
              <a:t>U.S. Secretary of Education Arne Duncan at the </a:t>
            </a:r>
            <a:endParaRPr lang="en-IN" sz="2400" b="1" dirty="0" smtClean="0">
              <a:solidFill>
                <a:srgbClr val="002060"/>
              </a:solidFill>
            </a:endParaRPr>
          </a:p>
          <a:p>
            <a:r>
              <a:rPr lang="en-IN" sz="2400" b="1" dirty="0" smtClean="0">
                <a:solidFill>
                  <a:srgbClr val="002060"/>
                </a:solidFill>
              </a:rPr>
              <a:t>U.S</a:t>
            </a:r>
            <a:r>
              <a:rPr lang="en-IN" sz="2400" b="1" dirty="0">
                <a:solidFill>
                  <a:srgbClr val="002060"/>
                </a:solidFill>
              </a:rPr>
              <a:t>. Agency for International Development (USAID) Global Education Summit</a:t>
            </a:r>
            <a:br>
              <a:rPr lang="en-IN" sz="2400" b="1" dirty="0">
                <a:solidFill>
                  <a:srgbClr val="002060"/>
                </a:solidFill>
              </a:rPr>
            </a:br>
            <a:r>
              <a:rPr lang="en-IN" sz="2400" b="1" dirty="0">
                <a:solidFill>
                  <a:srgbClr val="002060"/>
                </a:solidFill>
              </a:rPr>
              <a:t>August 6, </a:t>
            </a:r>
            <a:r>
              <a:rPr lang="en-IN" sz="2400" b="1" dirty="0" smtClean="0">
                <a:solidFill>
                  <a:srgbClr val="002060"/>
                </a:solidFill>
              </a:rPr>
              <a:t>2013</a:t>
            </a:r>
            <a:endParaRPr lang="en-IN" sz="2400" b="1" dirty="0">
              <a:solidFill>
                <a:srgbClr val="002060"/>
              </a:solidFill>
            </a:endParaRPr>
          </a:p>
        </p:txBody>
      </p:sp>
    </p:spTree>
    <p:extLst>
      <p:ext uri="{BB962C8B-B14F-4D97-AF65-F5344CB8AC3E}">
        <p14:creationId xmlns:p14="http://schemas.microsoft.com/office/powerpoint/2010/main" val="3207977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70C0"/>
                </a:solidFill>
              </a:rPr>
              <a:t>…potential to transform education</a:t>
            </a:r>
            <a:endParaRPr lang="en-IN" b="1" dirty="0">
              <a:solidFill>
                <a:srgbClr val="0070C0"/>
              </a:solidFill>
            </a:endParaRPr>
          </a:p>
        </p:txBody>
      </p:sp>
      <p:sp>
        <p:nvSpPr>
          <p:cNvPr id="3" name="Content Placeholder 2"/>
          <p:cNvSpPr>
            <a:spLocks noGrp="1"/>
          </p:cNvSpPr>
          <p:nvPr>
            <p:ph idx="1"/>
          </p:nvPr>
        </p:nvSpPr>
        <p:spPr>
          <a:xfrm>
            <a:off x="3131840" y="1600200"/>
            <a:ext cx="5554960" cy="4525963"/>
          </a:xfrm>
        </p:spPr>
        <p:txBody>
          <a:bodyPr>
            <a:normAutofit lnSpcReduction="10000"/>
          </a:bodyPr>
          <a:lstStyle/>
          <a:p>
            <a:pPr marL="0" indent="0">
              <a:buNone/>
            </a:pPr>
            <a:r>
              <a:rPr lang="en-IN" b="1" i="1" dirty="0" smtClean="0"/>
              <a:t>“At </a:t>
            </a:r>
            <a:r>
              <a:rPr lang="en-IN" b="1" i="1" dirty="0"/>
              <a:t>the same time, </a:t>
            </a:r>
            <a:r>
              <a:rPr lang="en-IN" b="1" i="1" dirty="0">
                <a:solidFill>
                  <a:srgbClr val="0070C0"/>
                </a:solidFill>
              </a:rPr>
              <a:t>the fast-evolving field of education technology</a:t>
            </a:r>
            <a:r>
              <a:rPr lang="en-IN" b="1" i="1" dirty="0"/>
              <a:t>—from cloud computing to personal learning devices to </a:t>
            </a:r>
            <a:r>
              <a:rPr lang="en-IN" b="1" dirty="0">
                <a:solidFill>
                  <a:srgbClr val="FF0000"/>
                </a:solidFill>
              </a:rPr>
              <a:t>Open Education Resources</a:t>
            </a:r>
            <a:r>
              <a:rPr lang="en-IN" b="1" i="1" dirty="0"/>
              <a:t> like the Khan Academy, which my two young children </a:t>
            </a:r>
            <a:r>
              <a:rPr lang="en-IN" b="1" i="1" dirty="0">
                <a:solidFill>
                  <a:srgbClr val="0070C0"/>
                </a:solidFill>
              </a:rPr>
              <a:t>enjoy—has huge potential to transform </a:t>
            </a:r>
            <a:r>
              <a:rPr lang="en-IN" b="1" i="1" dirty="0" smtClean="0">
                <a:solidFill>
                  <a:srgbClr val="0070C0"/>
                </a:solidFill>
              </a:rPr>
              <a:t>education”</a:t>
            </a:r>
            <a:endParaRPr lang="en-IN" b="1" dirty="0"/>
          </a:p>
        </p:txBody>
      </p:sp>
      <p:sp>
        <p:nvSpPr>
          <p:cNvPr id="4" name="TextBox 3"/>
          <p:cNvSpPr txBox="1"/>
          <p:nvPr/>
        </p:nvSpPr>
        <p:spPr>
          <a:xfrm>
            <a:off x="2555776" y="6180530"/>
            <a:ext cx="6408712" cy="369332"/>
          </a:xfrm>
          <a:prstGeom prst="rect">
            <a:avLst/>
          </a:prstGeom>
          <a:noFill/>
        </p:spPr>
        <p:txBody>
          <a:bodyPr wrap="square" rtlCol="0">
            <a:spAutoFit/>
          </a:bodyPr>
          <a:lstStyle/>
          <a:p>
            <a:r>
              <a:rPr lang="en-IN" dirty="0"/>
              <a:t>http://www.ed.gov/news/speeches/education-only-solution</a:t>
            </a:r>
          </a:p>
        </p:txBody>
      </p:sp>
      <p:pic>
        <p:nvPicPr>
          <p:cNvPr id="3074" name="Picture 2" descr="C:\rcs-july2013\MMPant\arn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595563"/>
            <a:ext cx="27432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866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70C0"/>
                </a:solidFill>
              </a:rPr>
              <a:t>…opportunities…</a:t>
            </a:r>
            <a:endParaRPr lang="en-IN" b="1" dirty="0">
              <a:solidFill>
                <a:srgbClr val="0070C0"/>
              </a:solidFill>
            </a:endParaRPr>
          </a:p>
        </p:txBody>
      </p:sp>
      <p:sp>
        <p:nvSpPr>
          <p:cNvPr id="3" name="Content Placeholder 2"/>
          <p:cNvSpPr>
            <a:spLocks noGrp="1"/>
          </p:cNvSpPr>
          <p:nvPr>
            <p:ph idx="1"/>
          </p:nvPr>
        </p:nvSpPr>
        <p:spPr>
          <a:xfrm>
            <a:off x="467544" y="1600200"/>
            <a:ext cx="4680520" cy="4525963"/>
          </a:xfrm>
        </p:spPr>
        <p:txBody>
          <a:bodyPr>
            <a:normAutofit fontScale="92500"/>
          </a:bodyPr>
          <a:lstStyle/>
          <a:p>
            <a:pPr marL="0" indent="0">
              <a:buNone/>
            </a:pPr>
            <a:r>
              <a:rPr lang="en-IN" b="1" dirty="0" smtClean="0">
                <a:solidFill>
                  <a:srgbClr val="FF0000"/>
                </a:solidFill>
              </a:rPr>
              <a:t>“Open </a:t>
            </a:r>
            <a:r>
              <a:rPr lang="en-IN" b="1" dirty="0">
                <a:solidFill>
                  <a:srgbClr val="FF0000"/>
                </a:solidFill>
              </a:rPr>
              <a:t>Education Resources </a:t>
            </a:r>
            <a:r>
              <a:rPr lang="en-IN" b="1" i="1" dirty="0"/>
              <a:t>and other communication tools can help improve and expand teacher training and professional development—a </a:t>
            </a:r>
            <a:r>
              <a:rPr lang="en-IN" b="1" i="1" dirty="0">
                <a:solidFill>
                  <a:srgbClr val="0070C0"/>
                </a:solidFill>
              </a:rPr>
              <a:t>huge opportunity in countries grappling with large teacher shortages and under-educated </a:t>
            </a:r>
            <a:r>
              <a:rPr lang="en-IN" b="1" i="1" dirty="0" smtClean="0">
                <a:solidFill>
                  <a:srgbClr val="0070C0"/>
                </a:solidFill>
              </a:rPr>
              <a:t>teachers”</a:t>
            </a:r>
            <a:endParaRPr lang="en-IN" b="1" dirty="0"/>
          </a:p>
        </p:txBody>
      </p:sp>
      <p:sp>
        <p:nvSpPr>
          <p:cNvPr id="4" name="TextBox 3"/>
          <p:cNvSpPr txBox="1"/>
          <p:nvPr/>
        </p:nvSpPr>
        <p:spPr>
          <a:xfrm>
            <a:off x="2555776" y="6180530"/>
            <a:ext cx="6408712" cy="369332"/>
          </a:xfrm>
          <a:prstGeom prst="rect">
            <a:avLst/>
          </a:prstGeom>
          <a:noFill/>
        </p:spPr>
        <p:txBody>
          <a:bodyPr wrap="square" rtlCol="0">
            <a:spAutoFit/>
          </a:bodyPr>
          <a:lstStyle/>
          <a:p>
            <a:r>
              <a:rPr lang="en-IN" dirty="0"/>
              <a:t>http://www.ed.gov/news/speeches/education-only-solution</a:t>
            </a:r>
          </a:p>
        </p:txBody>
      </p:sp>
      <p:pic>
        <p:nvPicPr>
          <p:cNvPr id="4098" name="Picture 2" descr="C:\rcs-july2013\MMPant\ar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348880"/>
            <a:ext cx="3214654" cy="226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675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IN" b="1" dirty="0" smtClean="0">
                <a:solidFill>
                  <a:srgbClr val="0070C0"/>
                </a:solidFill>
              </a:rPr>
              <a:t>Educational Providers</a:t>
            </a:r>
            <a:endParaRPr lang="en-IN" b="1" dirty="0">
              <a:solidFill>
                <a:srgbClr val="0070C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036680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C:\rcs-july2013\MMPant\unesc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261" y="3301503"/>
            <a:ext cx="1440160" cy="14701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cs-july2013\MMPant\co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9937" y="834937"/>
            <a:ext cx="1971219" cy="108012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rcs-july2013\MMPant\oercommon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13209" y="1844824"/>
            <a:ext cx="147637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rcs-july2013\MMPant\nio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6418" y="1850662"/>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rcs-july2013\MMPant\usq.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528" y="6093296"/>
            <a:ext cx="30480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rcs-july2013\MMPant\billmelinda.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64088" y="5999330"/>
            <a:ext cx="3566939" cy="709133"/>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rcs-july2013\MMPant\cc.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8611" y="4804859"/>
            <a:ext cx="2023987" cy="64747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rcs-july2013\MMPant\oli.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3751" y="1348381"/>
            <a:ext cx="1731165" cy="666819"/>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C:\rcs-july2013\MMPant\MITOER.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21798" y="3363383"/>
            <a:ext cx="1698673" cy="15526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p:cNvPicPr>
            <a:picLocks noChangeAspect="1" noChangeArrowheads="1"/>
          </p:cNvPicPr>
          <p:nvPr/>
        </p:nvPicPr>
        <p:blipFill rotWithShape="1">
          <a:blip r:embed="rId16">
            <a:extLst>
              <a:ext uri="{28A0092B-C50C-407E-A947-70E740481C1C}">
                <a14:useLocalDpi xmlns:a14="http://schemas.microsoft.com/office/drawing/2010/main" val="0"/>
              </a:ext>
            </a:extLst>
          </a:blip>
          <a:srcRect l="10804" t="10742" r="33041" b="76453"/>
          <a:stretch/>
        </p:blipFill>
        <p:spPr bwMode="auto">
          <a:xfrm rot="16200000">
            <a:off x="-1873340" y="2931379"/>
            <a:ext cx="4520486" cy="5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rotWithShape="1">
          <a:blip r:embed="rId17">
            <a:extLst>
              <a:ext uri="{28A0092B-C50C-407E-A947-70E740481C1C}">
                <a14:useLocalDpi xmlns:a14="http://schemas.microsoft.com/office/drawing/2010/main" val="0"/>
              </a:ext>
            </a:extLst>
          </a:blip>
          <a:srcRect l="12564" t="11091" r="51568" b="80308"/>
          <a:stretch/>
        </p:blipFill>
        <p:spPr bwMode="auto">
          <a:xfrm>
            <a:off x="137817" y="116632"/>
            <a:ext cx="4426226" cy="50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704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483" t="14726" r="15603" b="58525"/>
          <a:stretch/>
        </p:blipFill>
        <p:spPr bwMode="auto">
          <a:xfrm>
            <a:off x="1259632" y="188640"/>
            <a:ext cx="6675534" cy="143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2" y="2132856"/>
            <a:ext cx="8136904" cy="1569660"/>
          </a:xfrm>
          <a:prstGeom prst="rect">
            <a:avLst/>
          </a:prstGeom>
          <a:noFill/>
        </p:spPr>
        <p:txBody>
          <a:bodyPr wrap="square" rtlCol="0">
            <a:spAutoFit/>
          </a:bodyPr>
          <a:lstStyle/>
          <a:p>
            <a:r>
              <a:rPr lang="en-IN" sz="2400" b="1" dirty="0" smtClean="0">
                <a:solidFill>
                  <a:srgbClr val="002060"/>
                </a:solidFill>
              </a:rPr>
              <a:t>Non - profit </a:t>
            </a:r>
            <a:r>
              <a:rPr lang="en-IN" sz="2400" b="1" dirty="0">
                <a:solidFill>
                  <a:srgbClr val="002060"/>
                </a:solidFill>
              </a:rPr>
              <a:t>ICORE Association to Support and Develop </a:t>
            </a:r>
            <a:r>
              <a:rPr lang="en-IN" sz="2400" b="1" dirty="0">
                <a:solidFill>
                  <a:srgbClr val="C00000"/>
                </a:solidFill>
              </a:rPr>
              <a:t>Innovation</a:t>
            </a:r>
            <a:r>
              <a:rPr lang="en-IN" sz="2400" b="1" dirty="0">
                <a:solidFill>
                  <a:srgbClr val="002060"/>
                </a:solidFill>
              </a:rPr>
              <a:t> in Open </a:t>
            </a:r>
            <a:r>
              <a:rPr lang="en-IN" sz="2400" b="1" dirty="0" smtClean="0">
                <a:solidFill>
                  <a:srgbClr val="002060"/>
                </a:solidFill>
              </a:rPr>
              <a:t>Access</a:t>
            </a:r>
            <a:r>
              <a:rPr lang="en-IN" sz="2400" b="1" dirty="0">
                <a:solidFill>
                  <a:srgbClr val="002060"/>
                </a:solidFill>
              </a:rPr>
              <a:t>, Open Educational Practices and Resources, and more </a:t>
            </a:r>
            <a:r>
              <a:rPr lang="en-IN" sz="2400" b="1" dirty="0" smtClean="0">
                <a:solidFill>
                  <a:srgbClr val="002060"/>
                </a:solidFill>
              </a:rPr>
              <a:t>…</a:t>
            </a:r>
            <a:endParaRPr lang="en-IN" sz="2400" b="1" dirty="0">
              <a:solidFill>
                <a:srgbClr val="002060"/>
              </a:solidFill>
            </a:endParaRPr>
          </a:p>
          <a:p>
            <a:endParaRPr lang="en-IN" sz="2400" b="1" dirty="0">
              <a:solidFill>
                <a:srgbClr val="002060"/>
              </a:solidFill>
            </a:endParaRPr>
          </a:p>
        </p:txBody>
      </p:sp>
      <p:sp>
        <p:nvSpPr>
          <p:cNvPr id="5" name="TextBox 4"/>
          <p:cNvSpPr txBox="1"/>
          <p:nvPr/>
        </p:nvSpPr>
        <p:spPr>
          <a:xfrm>
            <a:off x="539552" y="3501008"/>
            <a:ext cx="8136904" cy="3046988"/>
          </a:xfrm>
          <a:prstGeom prst="rect">
            <a:avLst/>
          </a:prstGeom>
          <a:noFill/>
        </p:spPr>
        <p:txBody>
          <a:bodyPr wrap="square" rtlCol="0">
            <a:spAutoFit/>
          </a:bodyPr>
          <a:lstStyle/>
          <a:p>
            <a:pPr marL="285750" indent="-285750">
              <a:buFont typeface="Arial" pitchFamily="34" charset="0"/>
              <a:buChar char="•"/>
            </a:pPr>
            <a:r>
              <a:rPr lang="en-IN" sz="2400" b="1" dirty="0">
                <a:solidFill>
                  <a:srgbClr val="C00000"/>
                </a:solidFill>
              </a:rPr>
              <a:t>A</a:t>
            </a:r>
            <a:r>
              <a:rPr lang="en-IN" sz="2400" b="1" dirty="0" smtClean="0">
                <a:solidFill>
                  <a:srgbClr val="C00000"/>
                </a:solidFill>
              </a:rPr>
              <a:t>dministration </a:t>
            </a:r>
            <a:r>
              <a:rPr lang="en-IN" sz="2400" b="1" dirty="0">
                <a:solidFill>
                  <a:srgbClr val="C00000"/>
                </a:solidFill>
              </a:rPr>
              <a:t>of an online community portal for </a:t>
            </a:r>
            <a:r>
              <a:rPr lang="en-IN" sz="2400" b="1" dirty="0" smtClean="0">
                <a:solidFill>
                  <a:srgbClr val="C00000"/>
                </a:solidFill>
              </a:rPr>
              <a:t>information exchange</a:t>
            </a:r>
          </a:p>
          <a:p>
            <a:pPr marL="285750" indent="-285750">
              <a:buFont typeface="Arial" pitchFamily="34" charset="0"/>
              <a:buChar char="•"/>
            </a:pPr>
            <a:r>
              <a:rPr lang="en-IN" sz="2400" b="1" dirty="0" smtClean="0">
                <a:solidFill>
                  <a:srgbClr val="C00000"/>
                </a:solidFill>
              </a:rPr>
              <a:t>Organization of </a:t>
            </a:r>
            <a:r>
              <a:rPr lang="en-IN" sz="2400" b="1" dirty="0">
                <a:solidFill>
                  <a:srgbClr val="C00000"/>
                </a:solidFill>
              </a:rPr>
              <a:t>scientific and educational events (e.g. </a:t>
            </a:r>
            <a:r>
              <a:rPr lang="en-IN" sz="2400" b="1" dirty="0" smtClean="0">
                <a:solidFill>
                  <a:srgbClr val="C00000"/>
                </a:solidFill>
              </a:rPr>
              <a:t>conferences</a:t>
            </a:r>
            <a:r>
              <a:rPr lang="en-IN" sz="2400" b="1" dirty="0">
                <a:solidFill>
                  <a:srgbClr val="C00000"/>
                </a:solidFill>
              </a:rPr>
              <a:t>, summer schools, etc.), and </a:t>
            </a:r>
            <a:endParaRPr lang="en-IN" sz="2400" b="1" dirty="0" smtClean="0">
              <a:solidFill>
                <a:srgbClr val="C00000"/>
              </a:solidFill>
            </a:endParaRPr>
          </a:p>
          <a:p>
            <a:pPr marL="285750" indent="-285750">
              <a:buFont typeface="Arial" pitchFamily="34" charset="0"/>
              <a:buChar char="•"/>
            </a:pPr>
            <a:r>
              <a:rPr lang="en-IN" sz="2400" b="1" dirty="0" smtClean="0">
                <a:solidFill>
                  <a:srgbClr val="C00000"/>
                </a:solidFill>
              </a:rPr>
              <a:t>Establishment </a:t>
            </a:r>
            <a:r>
              <a:rPr lang="en-IN" sz="2400" b="1" dirty="0">
                <a:solidFill>
                  <a:srgbClr val="C00000"/>
                </a:solidFill>
              </a:rPr>
              <a:t>of creative partnerships between </a:t>
            </a:r>
            <a:r>
              <a:rPr lang="en-IN" sz="2400" b="1" dirty="0" smtClean="0">
                <a:solidFill>
                  <a:srgbClr val="C00000"/>
                </a:solidFill>
              </a:rPr>
              <a:t>ICORE </a:t>
            </a:r>
            <a:r>
              <a:rPr lang="en-IN" sz="2400" b="1" dirty="0">
                <a:solidFill>
                  <a:srgbClr val="C00000"/>
                </a:solidFill>
              </a:rPr>
              <a:t>members to advance open research and open education internationally</a:t>
            </a:r>
          </a:p>
          <a:p>
            <a:pPr marL="285750" indent="-285750">
              <a:buFont typeface="Arial" pitchFamily="34" charset="0"/>
              <a:buChar char="•"/>
            </a:pPr>
            <a:endParaRPr lang="en-IN" sz="2400" b="1" dirty="0">
              <a:solidFill>
                <a:srgbClr val="C00000"/>
              </a:solidFill>
            </a:endParaRPr>
          </a:p>
        </p:txBody>
      </p:sp>
    </p:spTree>
    <p:extLst>
      <p:ext uri="{BB962C8B-B14F-4D97-AF65-F5344CB8AC3E}">
        <p14:creationId xmlns:p14="http://schemas.microsoft.com/office/powerpoint/2010/main" val="158748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0070C0"/>
                </a:solidFill>
              </a:rPr>
              <a:t>Teachers </a:t>
            </a:r>
            <a:r>
              <a:rPr lang="en-IN" b="1" dirty="0">
                <a:solidFill>
                  <a:srgbClr val="0070C0"/>
                </a:solidFill>
              </a:rPr>
              <a:t>and </a:t>
            </a:r>
            <a:r>
              <a:rPr lang="en-IN" b="1" dirty="0" smtClean="0">
                <a:solidFill>
                  <a:srgbClr val="0070C0"/>
                </a:solidFill>
              </a:rPr>
              <a:t>Teacher Educators </a:t>
            </a:r>
            <a:r>
              <a:rPr lang="en-IN" b="1" dirty="0">
                <a:solidFill>
                  <a:srgbClr val="0070C0"/>
                </a:solidFill>
              </a:rPr>
              <a:t>from across sub-Saharan Africa</a:t>
            </a:r>
          </a:p>
        </p:txBody>
      </p:sp>
      <p:pic>
        <p:nvPicPr>
          <p:cNvPr id="1741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203" t="12165" r="14483"/>
          <a:stretch/>
        </p:blipFill>
        <p:spPr bwMode="auto">
          <a:xfrm>
            <a:off x="1171972" y="1571217"/>
            <a:ext cx="6706558" cy="457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64088" y="6291175"/>
            <a:ext cx="3456384" cy="369332"/>
          </a:xfrm>
          <a:prstGeom prst="rect">
            <a:avLst/>
          </a:prstGeom>
          <a:noFill/>
        </p:spPr>
        <p:txBody>
          <a:bodyPr wrap="square" rtlCol="0">
            <a:spAutoFit/>
          </a:bodyPr>
          <a:lstStyle/>
          <a:p>
            <a:r>
              <a:rPr lang="en-IN" dirty="0"/>
              <a:t>http://www.tessafrica.net/home</a:t>
            </a:r>
          </a:p>
        </p:txBody>
      </p:sp>
    </p:spTree>
    <p:extLst>
      <p:ext uri="{BB962C8B-B14F-4D97-AF65-F5344CB8AC3E}">
        <p14:creationId xmlns:p14="http://schemas.microsoft.com/office/powerpoint/2010/main" val="2961072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522</Words>
  <Application>Microsoft Office PowerPoint</Application>
  <PresentationFormat>On-screen Show (4:3)</PresentationFormat>
  <Paragraphs>68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Adobe Heiti Std R</vt:lpstr>
      <vt:lpstr>Arial</vt:lpstr>
      <vt:lpstr>Calibri</vt:lpstr>
      <vt:lpstr>Office Theme</vt:lpstr>
      <vt:lpstr>Open Educational Resources (OERs) </vt:lpstr>
      <vt:lpstr>USAID Global Education Summit</vt:lpstr>
      <vt:lpstr>PowerPoint Presentation</vt:lpstr>
      <vt:lpstr>Open Education Resources</vt:lpstr>
      <vt:lpstr>…potential to transform education</vt:lpstr>
      <vt:lpstr>…opportunities…</vt:lpstr>
      <vt:lpstr>Educational Providers</vt:lpstr>
      <vt:lpstr>PowerPoint Presentation</vt:lpstr>
      <vt:lpstr>Teachers and Teacher Educators from across sub-Saharan Africa</vt:lpstr>
      <vt:lpstr>OER University</vt:lpstr>
      <vt:lpstr>OER University… Logic Model</vt:lpstr>
      <vt:lpstr>Development and Operations</vt:lpstr>
      <vt:lpstr>Funding…</vt:lpstr>
      <vt:lpstr>…Challenges</vt:lpstr>
      <vt:lpstr>OER have come through the innovation phase, are striving for adoption, and aspire to cross into early majority.</vt:lpstr>
      <vt:lpstr>OER - a disruptive innovation</vt:lpstr>
      <vt:lpstr>OER framework (Stacey 2006)</vt:lpstr>
      <vt:lpstr>Challenges in Education… Context</vt:lpstr>
      <vt:lpstr>MOOCs…promising technological and pedagogical model </vt:lpstr>
      <vt:lpstr>The OER MOOC</vt:lpstr>
      <vt:lpstr>Thank you…</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Educational Resources (OERs) and Educational Providers</dc:title>
  <dc:creator>Apoorv Sharma</dc:creator>
  <cp:lastModifiedBy>Rajaratnam Vaikunthan (AHPL)</cp:lastModifiedBy>
  <cp:revision>27</cp:revision>
  <dcterms:created xsi:type="dcterms:W3CDTF">2013-08-07T19:07:41Z</dcterms:created>
  <dcterms:modified xsi:type="dcterms:W3CDTF">2013-08-27T01:17:03Z</dcterms:modified>
</cp:coreProperties>
</file>