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59" r:id="rId4"/>
    <p:sldId id="258" r:id="rId5"/>
    <p:sldId id="260" r:id="rId6"/>
    <p:sldId id="262" r:id="rId7"/>
    <p:sldId id="263" r:id="rId8"/>
    <p:sldId id="264" r:id="rId9"/>
    <p:sldId id="270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56" autoAdjust="0"/>
    <p:restoredTop sz="94660"/>
  </p:normalViewPr>
  <p:slideViewPr>
    <p:cSldViewPr>
      <p:cViewPr varScale="1">
        <p:scale>
          <a:sx n="69" d="100"/>
          <a:sy n="69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3F7082-7CBE-4EEC-A1D6-4EEAC80CC763}" type="datetimeFigureOut">
              <a:rPr lang="en-GB" smtClean="0"/>
              <a:pPr/>
              <a:t>30/01/2012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67373-B000-455E-B5BA-B605B8D9072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86501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167373-B000-455E-B5BA-B605B8D9072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985506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B8D1-59C8-4EBC-9EEA-9D6FA8EFEBF8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2955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0A2D9-B014-469C-8692-5C4908EAD20F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17792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1DFD8-8B98-4481-8380-BC71DD48922F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042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E7375-51A3-4D1B-B4B7-E10164C9978C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0371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18103-04F1-4284-B9FA-204065BF6B39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74130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2E4C-2810-41C5-BFE8-9E68A7E1604D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39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34908-F4BB-4910-A7ED-A07762AF546A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7154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ACBD0-3320-4FD9-B852-E6A6D097342E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7118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E1950-DF42-4136-B382-F14B2459C584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786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8FB7-083C-4F52-983E-6E9F5FB20C76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6873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79D7C-F3EE-4327-9B40-D2BFB745B3B1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176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B1A2F-C6FD-49B5-B168-67E78FE57B37}" type="datetime1">
              <a:rPr lang="en-GB" smtClean="0"/>
              <a:pPr/>
              <a:t>30/01/2012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F8A9-062B-468B-9235-DF5C02139D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7144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alligra_Suite" TargetMode="External"/><Relationship Id="rId2" Type="http://schemas.openxmlformats.org/officeDocument/2006/relationships/hyperlink" Target="http://en.wikipedia.org/wiki/LibreOffic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roductivity_softwa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Operating_system" TargetMode="External"/><Relationship Id="rId5" Type="http://schemas.openxmlformats.org/officeDocument/2006/relationships/hyperlink" Target="http://en.wikipedia.org/wiki/User_interface" TargetMode="External"/><Relationship Id="rId4" Type="http://schemas.openxmlformats.org/officeDocument/2006/relationships/hyperlink" Target="http://en.wikipedia.org/wiki/Knowledge_worker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Vector_graphics_editor" TargetMode="External"/><Relationship Id="rId13" Type="http://schemas.openxmlformats.org/officeDocument/2006/relationships/hyperlink" Target="http://en.wikipedia.org/wiki/Email_client" TargetMode="External"/><Relationship Id="rId18" Type="http://schemas.openxmlformats.org/officeDocument/2006/relationships/hyperlink" Target="http://en.wikipedia.org/wiki/Project_management_software" TargetMode="External"/><Relationship Id="rId3" Type="http://schemas.openxmlformats.org/officeDocument/2006/relationships/hyperlink" Target="http://en.wikipedia.org/wiki/Spreadsheet" TargetMode="External"/><Relationship Id="rId7" Type="http://schemas.openxmlformats.org/officeDocument/2006/relationships/hyperlink" Target="http://en.wikipedia.org/wiki/Raster_graphics_editor" TargetMode="External"/><Relationship Id="rId12" Type="http://schemas.openxmlformats.org/officeDocument/2006/relationships/hyperlink" Target="http://en.wikipedia.org/wiki/Diagramming_software" TargetMode="External"/><Relationship Id="rId17" Type="http://schemas.openxmlformats.org/officeDocument/2006/relationships/hyperlink" Target="http://en.wikipedia.org/wiki/Groupware" TargetMode="External"/><Relationship Id="rId2" Type="http://schemas.openxmlformats.org/officeDocument/2006/relationships/hyperlink" Target="http://en.wikipedia.org/wiki/Word_processor" TargetMode="External"/><Relationship Id="rId16" Type="http://schemas.openxmlformats.org/officeDocument/2006/relationships/hyperlink" Target="http://en.wikipedia.org/wiki/Notetak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Graphics_suite" TargetMode="External"/><Relationship Id="rId11" Type="http://schemas.openxmlformats.org/officeDocument/2006/relationships/hyperlink" Target="http://en.wikipedia.org/wiki/Formula_editor" TargetMode="External"/><Relationship Id="rId5" Type="http://schemas.openxmlformats.org/officeDocument/2006/relationships/hyperlink" Target="http://en.wikipedia.org/wiki/Database" TargetMode="External"/><Relationship Id="rId15" Type="http://schemas.openxmlformats.org/officeDocument/2006/relationships/hyperlink" Target="http://en.wikipedia.org/wiki/Personal_information_manager" TargetMode="External"/><Relationship Id="rId10" Type="http://schemas.openxmlformats.org/officeDocument/2006/relationships/hyperlink" Target="http://en.wikipedia.org/wiki/Desktop_publishing" TargetMode="External"/><Relationship Id="rId4" Type="http://schemas.openxmlformats.org/officeDocument/2006/relationships/hyperlink" Target="http://en.wikipedia.org/wiki/Presentation_program" TargetMode="External"/><Relationship Id="rId9" Type="http://schemas.openxmlformats.org/officeDocument/2006/relationships/hyperlink" Target="http://en.wikipedia.org/wiki/Image_viewer" TargetMode="External"/><Relationship Id="rId14" Type="http://schemas.openxmlformats.org/officeDocument/2006/relationships/hyperlink" Target="http://en.wikipedia.org/wiki/Communica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crosoft_Windows" TargetMode="External"/><Relationship Id="rId2" Type="http://schemas.openxmlformats.org/officeDocument/2006/relationships/hyperlink" Target="http://en.wikipedia.org/wiki/Office_Suit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office.microsoft.com/en-gb/suites/redir/HA101674816.aspx" TargetMode="External"/><Relationship Id="rId4" Type="http://schemas.openxmlformats.org/officeDocument/2006/relationships/hyperlink" Target="http://office.microsoft.com/en-gb/suites/redir/HA101812275.asp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world.com/s/article/9010482/Word_2007_Cheat_Sheet?pageNumber=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Office 2010 update and alternatives – exploring its potential</a:t>
            </a:r>
            <a:endParaRPr lang="en-GB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Vaikunthan</a:t>
            </a:r>
            <a:r>
              <a:rPr lang="en-GB" dirty="0" smtClean="0"/>
              <a:t> Rajaratnam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5104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PowerPoint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video editing </a:t>
            </a:r>
            <a:r>
              <a:rPr lang="en-US" dirty="0" smtClean="0"/>
              <a:t>tools</a:t>
            </a:r>
          </a:p>
          <a:p>
            <a:r>
              <a:rPr lang="en-US" dirty="0" smtClean="0"/>
              <a:t>video controls you can use during the presentation </a:t>
            </a:r>
            <a:endParaRPr lang="en-US" dirty="0" smtClean="0"/>
          </a:p>
          <a:p>
            <a:r>
              <a:rPr lang="en-US" dirty="0" smtClean="0"/>
              <a:t>embed videos from online video-sharing sites such as </a:t>
            </a:r>
            <a:r>
              <a:rPr lang="en-US" dirty="0" smtClean="0"/>
              <a:t>YouTube</a:t>
            </a:r>
          </a:p>
          <a:p>
            <a:r>
              <a:rPr lang="en-US" dirty="0" smtClean="0"/>
              <a:t> more animations to choose </a:t>
            </a:r>
            <a:r>
              <a:rPr lang="en-US" dirty="0" smtClean="0"/>
              <a:t>from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7271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Web-ready database format</a:t>
            </a:r>
          </a:p>
          <a:p>
            <a:r>
              <a:rPr lang="en-US" b="1" dirty="0" smtClean="0"/>
              <a:t>Macros</a:t>
            </a:r>
          </a:p>
          <a:p>
            <a:r>
              <a:rPr lang="en-US" b="1" dirty="0" smtClean="0"/>
              <a:t>Themes</a:t>
            </a:r>
          </a:p>
          <a:p>
            <a:r>
              <a:rPr lang="en-US" b="1" dirty="0" smtClean="0"/>
              <a:t>Groups of </a:t>
            </a:r>
            <a:r>
              <a:rPr lang="en-US" b="1" dirty="0" smtClean="0"/>
              <a:t>fields – </a:t>
            </a:r>
            <a:r>
              <a:rPr lang="en-US" b="1" dirty="0" err="1" smtClean="0"/>
              <a:t>quickstart</a:t>
            </a:r>
            <a:endParaRPr lang="en-US" b="1" dirty="0" smtClean="0"/>
          </a:p>
          <a:p>
            <a:r>
              <a:rPr lang="en-US" b="1" dirty="0" smtClean="0"/>
              <a:t>Reporting</a:t>
            </a:r>
          </a:p>
          <a:p>
            <a:r>
              <a:rPr lang="en-US" b="1" dirty="0" smtClean="0"/>
              <a:t>Expression and Query Builder use </a:t>
            </a:r>
            <a:r>
              <a:rPr lang="en-US" b="1" dirty="0" err="1" smtClean="0"/>
              <a:t>Intellisense</a:t>
            </a:r>
            <a:endParaRPr lang="en-US" b="1" dirty="0" smtClean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33329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Outlook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ribbon</a:t>
            </a:r>
          </a:p>
          <a:p>
            <a:r>
              <a:rPr lang="en-US" dirty="0" smtClean="0"/>
              <a:t>Backstage </a:t>
            </a:r>
            <a:r>
              <a:rPr lang="en-US" dirty="0" smtClean="0"/>
              <a:t>View</a:t>
            </a:r>
          </a:p>
          <a:p>
            <a:r>
              <a:rPr lang="en-US" dirty="0" smtClean="0"/>
              <a:t>Conversation </a:t>
            </a:r>
            <a:r>
              <a:rPr lang="en-US" dirty="0" smtClean="0"/>
              <a:t>Management</a:t>
            </a:r>
          </a:p>
          <a:p>
            <a:r>
              <a:rPr lang="en-US" dirty="0" smtClean="0"/>
              <a:t>Calendar Preview </a:t>
            </a:r>
            <a:endParaRPr lang="en-US" dirty="0" smtClean="0"/>
          </a:p>
          <a:p>
            <a:r>
              <a:rPr lang="en-US" dirty="0" smtClean="0"/>
              <a:t>Quick Steps </a:t>
            </a:r>
            <a:endParaRPr lang="en-US" dirty="0" smtClean="0"/>
          </a:p>
          <a:p>
            <a:r>
              <a:rPr lang="en-US" dirty="0" smtClean="0"/>
              <a:t>People Pane </a:t>
            </a:r>
            <a:endParaRPr lang="en-US" dirty="0" smtClean="0"/>
          </a:p>
          <a:p>
            <a:r>
              <a:rPr lang="en-US" dirty="0" err="1" smtClean="0"/>
              <a:t>Mailtips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109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OneNote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914400"/>
            <a:ext cx="8610600" cy="4754563"/>
          </a:xfrm>
        </p:spPr>
        <p:txBody>
          <a:bodyPr/>
          <a:lstStyle/>
          <a:p>
            <a:r>
              <a:rPr lang="en-US" dirty="0" smtClean="0"/>
              <a:t> free-form information gathering and multi-user </a:t>
            </a:r>
            <a:r>
              <a:rPr lang="en-US" dirty="0" smtClean="0"/>
              <a:t>collaboration</a:t>
            </a:r>
          </a:p>
          <a:p>
            <a:r>
              <a:rPr lang="en-US" dirty="0" smtClean="0"/>
              <a:t>organizes your notes in </a:t>
            </a:r>
            <a:r>
              <a:rPr lang="en-US" i="1" dirty="0" smtClean="0"/>
              <a:t>Notebooks</a:t>
            </a:r>
          </a:p>
          <a:p>
            <a:r>
              <a:rPr lang="en-US" dirty="0" smtClean="0"/>
              <a:t>enter text, pictures, and more anywhere on a </a:t>
            </a:r>
            <a:r>
              <a:rPr lang="en-US" dirty="0" smtClean="0"/>
              <a:t>page</a:t>
            </a:r>
            <a:endParaRPr lang="en-US" dirty="0" smtClean="0"/>
          </a:p>
          <a:p>
            <a:r>
              <a:rPr lang="en-US" dirty="0" smtClean="0"/>
              <a:t>create ink </a:t>
            </a:r>
            <a:r>
              <a:rPr lang="en-US" dirty="0" smtClean="0"/>
              <a:t>notes</a:t>
            </a:r>
          </a:p>
          <a:p>
            <a:r>
              <a:rPr lang="en-US" dirty="0" smtClean="0"/>
              <a:t>powerful OCR  </a:t>
            </a:r>
            <a:r>
              <a:rPr lang="en-US" dirty="0" smtClean="0"/>
              <a:t> </a:t>
            </a:r>
          </a:p>
          <a:p>
            <a:endParaRPr lang="en-US" i="1" dirty="0" smtClean="0"/>
          </a:p>
          <a:p>
            <a:endParaRPr lang="en-US" dirty="0"/>
          </a:p>
        </p:txBody>
      </p:sp>
      <p:pic>
        <p:nvPicPr>
          <p:cNvPr id="7" name="Picture 6" descr="oneno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429000"/>
            <a:ext cx="6096000" cy="231689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5715000"/>
            <a:ext cx="861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installs a virtual printer, so you can send info from any program to OneNote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7149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Publisher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templates</a:t>
            </a:r>
          </a:p>
          <a:p>
            <a:r>
              <a:rPr lang="en-US" dirty="0" smtClean="0"/>
              <a:t>Office </a:t>
            </a:r>
            <a:r>
              <a:rPr lang="en-US" dirty="0" smtClean="0"/>
              <a:t>Backstage</a:t>
            </a:r>
          </a:p>
          <a:p>
            <a:r>
              <a:rPr lang="en-US" b="1" dirty="0" smtClean="0"/>
              <a:t>Save Files As PDF Or XPS</a:t>
            </a:r>
          </a:p>
          <a:p>
            <a:r>
              <a:rPr lang="en-US" b="1" dirty="0" smtClean="0"/>
              <a:t>Enhanced Photo Editing </a:t>
            </a:r>
            <a:r>
              <a:rPr lang="en-US" b="1" dirty="0" smtClean="0"/>
              <a:t>Features</a:t>
            </a:r>
          </a:p>
          <a:p>
            <a:r>
              <a:rPr lang="en-US" b="1" dirty="0" smtClean="0"/>
              <a:t>Easy Targeted Emailing</a:t>
            </a:r>
          </a:p>
          <a:p>
            <a:r>
              <a:rPr lang="en-US" b="1" dirty="0" smtClean="0"/>
              <a:t>Integrated Print Properties</a:t>
            </a:r>
          </a:p>
          <a:p>
            <a:r>
              <a:rPr lang="en-US" b="1" dirty="0" smtClean="0"/>
              <a:t>Catalog Merge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3217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Pubmed</a:t>
            </a:r>
            <a:r>
              <a:rPr lang="en-GB" dirty="0" smtClean="0"/>
              <a:t>/Athens/Scopus</a:t>
            </a:r>
          </a:p>
          <a:p>
            <a:r>
              <a:rPr lang="en-GB" dirty="0" smtClean="0"/>
              <a:t>Google scholar</a:t>
            </a:r>
          </a:p>
          <a:p>
            <a:r>
              <a:rPr lang="en-GB" dirty="0" smtClean="0"/>
              <a:t>Collaboration – cloud, </a:t>
            </a:r>
            <a:r>
              <a:rPr lang="en-GB" dirty="0" err="1" smtClean="0"/>
              <a:t>google</a:t>
            </a:r>
            <a:r>
              <a:rPr lang="en-GB" dirty="0" smtClean="0"/>
              <a:t> docs  </a:t>
            </a:r>
          </a:p>
          <a:p>
            <a:r>
              <a:rPr lang="en-GB" dirty="0" smtClean="0"/>
              <a:t>Survey – </a:t>
            </a:r>
            <a:r>
              <a:rPr lang="en-GB" dirty="0" err="1" smtClean="0"/>
              <a:t>google</a:t>
            </a:r>
            <a:r>
              <a:rPr lang="en-GB" dirty="0" smtClean="0"/>
              <a:t> survey</a:t>
            </a:r>
          </a:p>
          <a:p>
            <a:r>
              <a:rPr lang="en-GB" dirty="0" err="1" smtClean="0"/>
              <a:t>Researchgate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24239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Alternative suites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Free</a:t>
            </a:r>
          </a:p>
          <a:p>
            <a:r>
              <a:rPr lang="en-US" dirty="0" smtClean="0"/>
              <a:t>Open office</a:t>
            </a:r>
          </a:p>
          <a:p>
            <a:r>
              <a:rPr lang="en-US" dirty="0" err="1" smtClean="0">
                <a:hlinkClick r:id="rId2" tooltip="LibreOffice"/>
              </a:rPr>
              <a:t>LibreOffice</a:t>
            </a:r>
            <a:endParaRPr lang="en-US" dirty="0" smtClean="0"/>
          </a:p>
          <a:p>
            <a:r>
              <a:rPr lang="en-US" u="sng" dirty="0" err="1" smtClean="0">
                <a:hlinkClick r:id="rId3" tooltip="Calligra Suite"/>
              </a:rPr>
              <a:t>Calligra</a:t>
            </a:r>
            <a:r>
              <a:rPr lang="en-US" u="sng" dirty="0" smtClean="0">
                <a:hlinkClick r:id="rId3" tooltip="Calligra Suite"/>
              </a:rPr>
              <a:t> Suite</a:t>
            </a:r>
            <a:r>
              <a:rPr lang="en-US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Premium</a:t>
            </a:r>
          </a:p>
          <a:p>
            <a:r>
              <a:rPr lang="en-US" dirty="0" smtClean="0"/>
              <a:t>Lotus Symphony</a:t>
            </a:r>
          </a:p>
          <a:p>
            <a:r>
              <a:rPr lang="en-US" dirty="0" err="1" smtClean="0"/>
              <a:t>EasyOffice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212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Clinical work – correspondences, EMR, scheduling, marketing, accounts, </a:t>
            </a:r>
          </a:p>
          <a:p>
            <a:r>
              <a:rPr lang="en-GB" dirty="0" smtClean="0"/>
              <a:t>Teaching – instructional objects, </a:t>
            </a:r>
          </a:p>
          <a:p>
            <a:r>
              <a:rPr lang="en-GB" dirty="0" smtClean="0"/>
              <a:t>Research – database, imaging, logic function excel</a:t>
            </a:r>
          </a:p>
          <a:p>
            <a:r>
              <a:rPr lang="en-GB" dirty="0" smtClean="0"/>
              <a:t>Personal – PIM, hobby, 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349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 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/>
              <a:t>This </a:t>
            </a:r>
            <a:r>
              <a:rPr lang="en-GB" dirty="0" smtClean="0"/>
              <a:t>lecture </a:t>
            </a:r>
            <a:r>
              <a:rPr lang="en-GB" dirty="0"/>
              <a:t>will </a:t>
            </a:r>
            <a:r>
              <a:rPr lang="en-GB" dirty="0" smtClean="0"/>
              <a:t>cover</a:t>
            </a:r>
          </a:p>
          <a:p>
            <a:r>
              <a:rPr lang="en-GB" dirty="0" smtClean="0"/>
              <a:t>What an office suite is</a:t>
            </a:r>
          </a:p>
          <a:p>
            <a:r>
              <a:rPr lang="en-GB" dirty="0" smtClean="0"/>
              <a:t>Office 2010 and it capabilities</a:t>
            </a:r>
          </a:p>
          <a:p>
            <a:r>
              <a:rPr lang="en-GB" dirty="0" smtClean="0"/>
              <a:t>Alternatives to Office 2010</a:t>
            </a:r>
          </a:p>
          <a:p>
            <a:r>
              <a:rPr lang="en-GB" dirty="0" smtClean="0"/>
              <a:t>What </a:t>
            </a:r>
            <a:r>
              <a:rPr lang="en-GB" dirty="0" smtClean="0"/>
              <a:t>are the pro and cons of each</a:t>
            </a:r>
          </a:p>
          <a:p>
            <a:r>
              <a:rPr lang="en-GB" dirty="0" smtClean="0"/>
              <a:t>Identifying </a:t>
            </a:r>
            <a:r>
              <a:rPr lang="en-GB" dirty="0" smtClean="0"/>
              <a:t>their use in your clinical and personal life 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IT for Doctors          </a:t>
            </a:r>
          </a:p>
          <a:p>
            <a:r>
              <a:rPr lang="en-GB" dirty="0" smtClean="0"/>
              <a:t>Dr </a:t>
            </a:r>
            <a:r>
              <a:rPr lang="en-GB" dirty="0" err="1" smtClean="0"/>
              <a:t>Vaikunthan</a:t>
            </a:r>
            <a:r>
              <a:rPr lang="en-GB" dirty="0" smtClean="0"/>
              <a:t> Rajaratnam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83927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At the end of this course you will be able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Describe an office suite and list the various components.</a:t>
            </a:r>
            <a:endParaRPr lang="en-US" b="1" i="1" dirty="0" smtClean="0"/>
          </a:p>
          <a:p>
            <a:pPr lvl="0"/>
            <a:r>
              <a:rPr lang="en-US" b="1" i="1" dirty="0" smtClean="0"/>
              <a:t>Be familiar with the potential use of Office 2010 </a:t>
            </a:r>
            <a:endParaRPr lang="en-US" b="1" i="1" dirty="0" smtClean="0"/>
          </a:p>
          <a:p>
            <a:pPr lvl="0"/>
            <a:r>
              <a:rPr lang="en-GB" b="1" i="1" dirty="0" smtClean="0"/>
              <a:t>List alternative suites and list the differences</a:t>
            </a:r>
            <a:endParaRPr lang="en-GB" b="1" i="1" dirty="0" smtClean="0"/>
          </a:p>
          <a:p>
            <a:pPr lvl="0"/>
            <a:r>
              <a:rPr lang="en-GB" b="1" i="1" dirty="0" smtClean="0"/>
              <a:t>Identify areas in clinical and personal life for their use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4470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office suite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</a:t>
            </a:r>
            <a:r>
              <a:rPr lang="en-US" dirty="0" smtClean="0"/>
              <a:t>collection </a:t>
            </a:r>
            <a:r>
              <a:rPr lang="en-US" dirty="0" smtClean="0"/>
              <a:t>of </a:t>
            </a:r>
            <a:r>
              <a:rPr lang="en-US" dirty="0" smtClean="0">
                <a:hlinkClick r:id="rId3" tooltip="Productivity software"/>
              </a:rPr>
              <a:t>productivity programs</a:t>
            </a:r>
            <a:r>
              <a:rPr lang="en-US" dirty="0" smtClean="0"/>
              <a:t> intended to be used by </a:t>
            </a:r>
            <a:r>
              <a:rPr lang="en-US" dirty="0" smtClean="0">
                <a:hlinkClick r:id="rId4" tooltip="Knowledge worker"/>
              </a:rPr>
              <a:t>knowledge workers</a:t>
            </a:r>
            <a:r>
              <a:rPr lang="en-US" dirty="0" smtClean="0"/>
              <a:t>. The components are generally distributed together, have a consistent </a:t>
            </a:r>
            <a:r>
              <a:rPr lang="en-US" dirty="0" smtClean="0">
                <a:hlinkClick r:id="rId5" tooltip="User interface"/>
              </a:rPr>
              <a:t>user interface</a:t>
            </a:r>
            <a:r>
              <a:rPr lang="en-US" dirty="0" smtClean="0"/>
              <a:t> and usually can interact with each other, sometimes in ways that the </a:t>
            </a:r>
            <a:r>
              <a:rPr lang="en-US" dirty="0" smtClean="0">
                <a:hlinkClick r:id="rId6" tooltip="Operating system"/>
              </a:rPr>
              <a:t>operating system</a:t>
            </a:r>
            <a:r>
              <a:rPr lang="en-US" dirty="0" smtClean="0"/>
              <a:t> would not normally allow.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892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 </a:t>
            </a:r>
            <a:r>
              <a:rPr lang="en-US" dirty="0" smtClean="0">
                <a:hlinkClick r:id="rId2" tooltip="Word processor"/>
              </a:rPr>
              <a:t>Word processor</a:t>
            </a:r>
            <a:endParaRPr lang="en-US" dirty="0" smtClean="0"/>
          </a:p>
          <a:p>
            <a:r>
              <a:rPr lang="en-US" dirty="0" smtClean="0">
                <a:hlinkClick r:id="rId3" tooltip="Spreadsheet"/>
              </a:rPr>
              <a:t>Spreadsheet</a:t>
            </a:r>
            <a:endParaRPr lang="en-US" dirty="0" smtClean="0"/>
          </a:p>
          <a:p>
            <a:r>
              <a:rPr lang="en-US" dirty="0" smtClean="0">
                <a:hlinkClick r:id="rId4" tooltip="Presentation program"/>
              </a:rPr>
              <a:t>Presentation program</a:t>
            </a:r>
            <a:endParaRPr lang="en-US" dirty="0" smtClean="0"/>
          </a:p>
          <a:p>
            <a:r>
              <a:rPr lang="en-US" dirty="0" smtClean="0">
                <a:hlinkClick r:id="rId5" tooltip="Database"/>
              </a:rPr>
              <a:t>Database</a:t>
            </a:r>
            <a:endParaRPr lang="en-US" dirty="0" smtClean="0"/>
          </a:p>
          <a:p>
            <a:r>
              <a:rPr lang="en-US" dirty="0" smtClean="0">
                <a:hlinkClick r:id="rId6" tooltip="Graphics suite"/>
              </a:rPr>
              <a:t>Graphics suite</a:t>
            </a:r>
            <a:r>
              <a:rPr lang="en-US" dirty="0" smtClean="0"/>
              <a:t> (</a:t>
            </a:r>
            <a:r>
              <a:rPr lang="en-US" dirty="0" smtClean="0">
                <a:hlinkClick r:id="rId7" tooltip="Raster graphics editor"/>
              </a:rPr>
              <a:t>raster graphics editor</a:t>
            </a:r>
            <a:r>
              <a:rPr lang="en-US" dirty="0" smtClean="0"/>
              <a:t>, </a:t>
            </a:r>
            <a:r>
              <a:rPr lang="en-US" dirty="0" smtClean="0">
                <a:hlinkClick r:id="rId8" tooltip="Vector graphics editor"/>
              </a:rPr>
              <a:t>vector graphics editor</a:t>
            </a:r>
            <a:r>
              <a:rPr lang="en-US" dirty="0" smtClean="0"/>
              <a:t>, </a:t>
            </a:r>
            <a:r>
              <a:rPr lang="en-US" dirty="0" smtClean="0">
                <a:hlinkClick r:id="rId9" tooltip="Image viewer"/>
              </a:rPr>
              <a:t>image viewer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10" tooltip="Desktop publishing"/>
              </a:rPr>
              <a:t>Desktop publishing software</a:t>
            </a:r>
            <a:endParaRPr lang="en-US" dirty="0" smtClean="0"/>
          </a:p>
          <a:p>
            <a:r>
              <a:rPr lang="en-US" dirty="0" smtClean="0">
                <a:hlinkClick r:id="rId11" tooltip="Formula editor"/>
              </a:rPr>
              <a:t>Formula editor</a:t>
            </a:r>
            <a:endParaRPr lang="en-US" dirty="0" smtClean="0"/>
          </a:p>
          <a:p>
            <a:r>
              <a:rPr lang="en-US" dirty="0" smtClean="0">
                <a:hlinkClick r:id="rId12" tooltip="Diagramming software"/>
              </a:rPr>
              <a:t>Diagramming software</a:t>
            </a:r>
            <a:endParaRPr lang="en-US" dirty="0" smtClean="0"/>
          </a:p>
          <a:p>
            <a:r>
              <a:rPr lang="en-US" dirty="0" smtClean="0">
                <a:hlinkClick r:id="rId13" tooltip="Email client"/>
              </a:rPr>
              <a:t>Email client</a:t>
            </a:r>
            <a:endParaRPr lang="en-US" dirty="0" smtClean="0"/>
          </a:p>
          <a:p>
            <a:r>
              <a:rPr lang="en-US" dirty="0" smtClean="0">
                <a:hlinkClick r:id="rId14" tooltip="Communication"/>
              </a:rPr>
              <a:t>Communication</a:t>
            </a:r>
            <a:endParaRPr lang="en-US" dirty="0" smtClean="0"/>
          </a:p>
          <a:p>
            <a:r>
              <a:rPr lang="en-US" dirty="0" smtClean="0">
                <a:hlinkClick r:id="rId15" tooltip="Personal information manager"/>
              </a:rPr>
              <a:t>Personal information manager</a:t>
            </a:r>
            <a:endParaRPr lang="en-US" dirty="0" smtClean="0"/>
          </a:p>
          <a:p>
            <a:r>
              <a:rPr lang="en-US" dirty="0" err="1" smtClean="0">
                <a:hlinkClick r:id="rId16" tooltip="Notetaking"/>
              </a:rPr>
              <a:t>Notetaking</a:t>
            </a:r>
            <a:r>
              <a:rPr lang="en-US" dirty="0" smtClean="0">
                <a:hlinkClick r:id="rId16" tooltip="Notetaking"/>
              </a:rPr>
              <a:t> program</a:t>
            </a:r>
            <a:endParaRPr lang="en-US" dirty="0" smtClean="0"/>
          </a:p>
          <a:p>
            <a:r>
              <a:rPr lang="en-US" dirty="0" smtClean="0">
                <a:hlinkClick r:id="rId17" tooltip="Groupware"/>
              </a:rPr>
              <a:t>Groupware</a:t>
            </a:r>
            <a:endParaRPr lang="en-US" dirty="0" smtClean="0"/>
          </a:p>
          <a:p>
            <a:r>
              <a:rPr lang="en-US" dirty="0" smtClean="0">
                <a:hlinkClick r:id="rId18" tooltip="Project management software"/>
              </a:rPr>
              <a:t>Project management software</a:t>
            </a:r>
            <a:endParaRPr lang="en-US" dirty="0" smtClean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4881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Office 2010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 </a:t>
            </a:r>
            <a:r>
              <a:rPr lang="en-US" b="1" dirty="0" smtClean="0">
                <a:hlinkClick r:id="rId2" tooltip="Office Suite"/>
              </a:rPr>
              <a:t>productivity suite</a:t>
            </a:r>
            <a:r>
              <a:rPr lang="en-US" b="1" dirty="0" smtClean="0"/>
              <a:t> for </a:t>
            </a:r>
            <a:r>
              <a:rPr lang="en-US" b="1" dirty="0" smtClean="0">
                <a:hlinkClick r:id="rId3" tooltip="Microsoft Windows"/>
              </a:rPr>
              <a:t>Microsoft Windows</a:t>
            </a:r>
            <a:endParaRPr lang="en-US" b="1" dirty="0" smtClean="0"/>
          </a:p>
          <a:p>
            <a:r>
              <a:rPr lang="en-US" b="1" dirty="0" smtClean="0">
                <a:hlinkClick r:id="rId4"/>
              </a:rPr>
              <a:t>Office Professional 2010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	 </a:t>
            </a:r>
            <a:r>
              <a:rPr lang="en-US" b="1" dirty="0" smtClean="0"/>
              <a:t>Includes</a:t>
            </a:r>
            <a:r>
              <a:rPr lang="en-US" b="1" dirty="0" smtClean="0"/>
              <a:t>:</a:t>
            </a:r>
            <a:r>
              <a:rPr lang="en-US" dirty="0" smtClean="0"/>
              <a:t> Word | Excel | PowerPoint | Outlook | OneNote | Publisher | Access |</a:t>
            </a:r>
          </a:p>
          <a:p>
            <a:r>
              <a:rPr lang="en-US" u="sng" dirty="0" smtClean="0">
                <a:hlinkClick r:id="rId5"/>
              </a:rPr>
              <a:t>Office Professional Plus 2010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Includes</a:t>
            </a:r>
            <a:r>
              <a:rPr lang="en-US" b="1" dirty="0" smtClean="0"/>
              <a:t>:</a:t>
            </a:r>
            <a:r>
              <a:rPr lang="en-US" dirty="0" smtClean="0"/>
              <a:t> Word | Excel | PowerPoint | Outlook | OneNote | Publisher | Access | InfoPath | SharePoint Workspace | Communicator.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457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new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 </a:t>
            </a:r>
            <a:r>
              <a:rPr lang="en-US" dirty="0" smtClean="0">
                <a:hlinkClick r:id="rId2"/>
              </a:rPr>
              <a:t>the Ribbon</a:t>
            </a:r>
            <a:r>
              <a:rPr lang="en-US" dirty="0" smtClean="0"/>
              <a:t>, </a:t>
            </a:r>
            <a:r>
              <a:rPr lang="en-US" dirty="0" smtClean="0"/>
              <a:t> a </a:t>
            </a:r>
            <a:r>
              <a:rPr lang="en-US" dirty="0" smtClean="0"/>
              <a:t>graphical system that groups buttons for common tasks together in </a:t>
            </a:r>
            <a:r>
              <a:rPr lang="en-US" dirty="0" smtClean="0"/>
              <a:t>tabs</a:t>
            </a:r>
          </a:p>
          <a:p>
            <a:r>
              <a:rPr lang="en-US" dirty="0" smtClean="0"/>
              <a:t>Backstage </a:t>
            </a:r>
            <a:r>
              <a:rPr lang="en-US" dirty="0" smtClean="0"/>
              <a:t>View - one-stop for </a:t>
            </a:r>
            <a:r>
              <a:rPr lang="en-US" dirty="0" smtClean="0"/>
              <a:t>information about documents and common tasks </a:t>
            </a:r>
            <a:r>
              <a:rPr lang="en-US" dirty="0" smtClean="0"/>
              <a:t> as </a:t>
            </a:r>
            <a:r>
              <a:rPr lang="en-US" dirty="0" smtClean="0"/>
              <a:t>saving and printing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photo editing tools</a:t>
            </a:r>
            <a:r>
              <a:rPr lang="en-US" dirty="0" smtClean="0"/>
              <a:t>, via Ribbon</a:t>
            </a:r>
          </a:p>
          <a:p>
            <a:r>
              <a:rPr lang="en-US" dirty="0" smtClean="0"/>
              <a:t>Quick Steps, </a:t>
            </a:r>
            <a:r>
              <a:rPr lang="en-US" dirty="0" smtClean="0"/>
              <a:t> mail </a:t>
            </a:r>
            <a:r>
              <a:rPr lang="en-US" dirty="0" smtClean="0"/>
              <a:t>handling </a:t>
            </a:r>
            <a:r>
              <a:rPr lang="en-US" dirty="0" smtClean="0"/>
              <a:t> -Right-click </a:t>
            </a:r>
            <a:r>
              <a:rPr lang="en-US" dirty="0" smtClean="0"/>
              <a:t>on a message, and you can choose from a variety of actions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6660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Word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Search </a:t>
            </a:r>
            <a:r>
              <a:rPr lang="en-US" dirty="0" smtClean="0"/>
              <a:t> - charts</a:t>
            </a:r>
            <a:r>
              <a:rPr lang="en-US" dirty="0" smtClean="0"/>
              <a:t>, tables, footnotes and other content. </a:t>
            </a:r>
            <a:r>
              <a:rPr lang="en-US" dirty="0" smtClean="0"/>
              <a:t> -opens </a:t>
            </a:r>
            <a:r>
              <a:rPr lang="en-US" dirty="0" smtClean="0"/>
              <a:t>as a left-hand pane, with options for narrowing the </a:t>
            </a:r>
            <a:r>
              <a:rPr lang="en-US" dirty="0" smtClean="0"/>
              <a:t>search</a:t>
            </a:r>
          </a:p>
          <a:p>
            <a:r>
              <a:rPr lang="en-US" dirty="0" smtClean="0"/>
              <a:t>Screen Clipping option, which allows you to take a screenshot anywhere in Windows and insert it into your document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sophisticated </a:t>
            </a:r>
            <a:r>
              <a:rPr lang="en-US" dirty="0" smtClean="0"/>
              <a:t>typography</a:t>
            </a:r>
          </a:p>
          <a:p>
            <a:r>
              <a:rPr lang="en-US" dirty="0" smtClean="0"/>
              <a:t>Document sharing </a:t>
            </a:r>
            <a:r>
              <a:rPr lang="en-US" dirty="0" smtClean="0"/>
              <a:t>-multiple </a:t>
            </a:r>
            <a:r>
              <a:rPr lang="en-US" dirty="0" smtClean="0"/>
              <a:t>people able to work on a document simultaneously online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9574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IT for Doctors          Dr Vaikunthan Rajaratnam</a:t>
            </a:r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"</a:t>
            </a:r>
            <a:r>
              <a:rPr lang="en-US" dirty="0" err="1" smtClean="0"/>
              <a:t>Sparklines</a:t>
            </a:r>
            <a:r>
              <a:rPr lang="en-US" dirty="0" smtClean="0"/>
              <a:t>" -- small cell-sized charts </a:t>
            </a:r>
            <a:r>
              <a:rPr lang="en-US" dirty="0" smtClean="0"/>
              <a:t>-quick </a:t>
            </a:r>
            <a:r>
              <a:rPr lang="en-US" dirty="0" smtClean="0"/>
              <a:t>visual representation of the data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sharing </a:t>
            </a:r>
            <a:r>
              <a:rPr lang="en-US" dirty="0" smtClean="0"/>
              <a:t>data with other people, including multiple people working on a document at a time</a:t>
            </a:r>
            <a:endParaRPr lang="en-US" dirty="0"/>
          </a:p>
        </p:txBody>
      </p:sp>
      <p:pic>
        <p:nvPicPr>
          <p:cNvPr id="8" name="Picture 7" descr="saPRKLI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667000"/>
            <a:ext cx="6604256" cy="1752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83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443</Words>
  <Application>Microsoft Office PowerPoint</Application>
  <PresentationFormat>On-screen Show (4:3)</PresentationFormat>
  <Paragraphs>131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Office 2010 update and alternatives – exploring its potential</vt:lpstr>
      <vt:lpstr>Overall aims</vt:lpstr>
      <vt:lpstr>At the end of this course you will be able </vt:lpstr>
      <vt:lpstr>A office suite</vt:lpstr>
      <vt:lpstr>Components</vt:lpstr>
      <vt:lpstr>Office 2010 </vt:lpstr>
      <vt:lpstr>What’s new</vt:lpstr>
      <vt:lpstr>Word</vt:lpstr>
      <vt:lpstr>Excel</vt:lpstr>
      <vt:lpstr>PowerPoint</vt:lpstr>
      <vt:lpstr>Access</vt:lpstr>
      <vt:lpstr>Outlook</vt:lpstr>
      <vt:lpstr>OneNote</vt:lpstr>
      <vt:lpstr>Publisher</vt:lpstr>
      <vt:lpstr>Research</vt:lpstr>
      <vt:lpstr>Alternative suites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for Doctors</dc:title>
  <dc:creator>Vaikunthan</dc:creator>
  <cp:lastModifiedBy>Vaikunthan</cp:lastModifiedBy>
  <cp:revision>20</cp:revision>
  <dcterms:created xsi:type="dcterms:W3CDTF">2012-01-29T07:37:06Z</dcterms:created>
  <dcterms:modified xsi:type="dcterms:W3CDTF">2012-01-30T06:20:56Z</dcterms:modified>
</cp:coreProperties>
</file>