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59" r:id="rId4"/>
    <p:sldId id="258" r:id="rId5"/>
    <p:sldId id="260" r:id="rId6"/>
    <p:sldId id="262" r:id="rId7"/>
    <p:sldId id="263" r:id="rId8"/>
    <p:sldId id="264" r:id="rId9"/>
    <p:sldId id="270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56" autoAdjust="0"/>
    <p:restoredTop sz="94660"/>
  </p:normalViewPr>
  <p:slideViewPr>
    <p:cSldViewPr>
      <p:cViewPr varScale="1">
        <p:scale>
          <a:sx n="69" d="100"/>
          <a:sy n="69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F7082-7CBE-4EEC-A1D6-4EEAC80CC763}" type="datetimeFigureOut">
              <a:rPr lang="en-GB" smtClean="0"/>
              <a:pPr/>
              <a:t>30/01/2012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67373-B000-455E-B5BA-B605B8D907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8650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7373-B000-455E-B5BA-B605B8D907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8550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B8D1-59C8-4EBC-9EEA-9D6FA8EFEBF8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2955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2D9-B014-469C-8692-5C4908EAD20F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1779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DFD8-8B98-4481-8380-BC71DD48922F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042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7375-51A3-4D1B-B4B7-E10164C9978C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0371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8103-04F1-4284-B9FA-204065BF6B39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4130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82E4C-2810-41C5-BFE8-9E68A7E1604D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398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4908-F4BB-4910-A7ED-A07762AF546A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7154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CBD0-3320-4FD9-B852-E6A6D097342E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7118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E1950-DF42-4136-B382-F14B2459C584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786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38FB7-083C-4F52-983E-6E9F5FB20C76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6873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79D7C-F3EE-4327-9B40-D2BFB745B3B1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0176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B1A2F-C6FD-49B5-B168-67E78FE57B37}" type="datetime1">
              <a:rPr lang="en-GB" smtClean="0"/>
              <a:pPr/>
              <a:t>30/01/2012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IT for Doctors          Dr Vaikunthan Rajaratnam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F8A9-062B-468B-9235-DF5C02139D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7144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crosoft.com/windows/explore/default.aspx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ngkiat.com/blog/out/freelancer" TargetMode="External"/><Relationship Id="rId2" Type="http://schemas.openxmlformats.org/officeDocument/2006/relationships/hyperlink" Target="http://hunch.com/media/reports/macpc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oney.cnn.com/2006/07/26/technology/thirdscreen0726.biz2/index.htm" TargetMode="External"/><Relationship Id="rId2" Type="http://schemas.openxmlformats.org/officeDocument/2006/relationships/hyperlink" Target="http://money.cnn.com/2006/07/24/technology/nextbigpush0724.biz2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oney.cnn.com/2006/07/21/technology/googlebrain0721.biz2/index.h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basics of computing - What system do you need?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Vaikunthan</a:t>
            </a:r>
            <a:r>
              <a:rPr lang="en-GB" dirty="0" smtClean="0"/>
              <a:t> Rajaratnam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510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19"/>
          <a:stretch/>
        </p:blipFill>
        <p:spPr>
          <a:xfrm>
            <a:off x="971600" y="141514"/>
            <a:ext cx="6624736" cy="661974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727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611560" y="188640"/>
            <a:ext cx="8008225" cy="63858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329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1" y="188640"/>
            <a:ext cx="7811225" cy="659098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1097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14"/>
          <a:stretch/>
        </p:blipFill>
        <p:spPr>
          <a:xfrm>
            <a:off x="320743" y="620689"/>
            <a:ext cx="8499729" cy="545705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714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305"/>
          <a:stretch/>
        </p:blipFill>
        <p:spPr>
          <a:xfrm>
            <a:off x="971600" y="218233"/>
            <a:ext cx="7344816" cy="652258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321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Pubmed</a:t>
            </a:r>
            <a:r>
              <a:rPr lang="en-GB" dirty="0" smtClean="0"/>
              <a:t>/Athens/Scopus</a:t>
            </a:r>
          </a:p>
          <a:p>
            <a:r>
              <a:rPr lang="en-GB" dirty="0" smtClean="0"/>
              <a:t>Google scholar</a:t>
            </a:r>
          </a:p>
          <a:p>
            <a:r>
              <a:rPr lang="en-GB" dirty="0" smtClean="0"/>
              <a:t>Collaboration – cloud, </a:t>
            </a:r>
            <a:r>
              <a:rPr lang="en-GB" dirty="0" err="1" smtClean="0"/>
              <a:t>google</a:t>
            </a:r>
            <a:r>
              <a:rPr lang="en-GB" dirty="0" smtClean="0"/>
              <a:t> docs  </a:t>
            </a:r>
          </a:p>
          <a:p>
            <a:r>
              <a:rPr lang="en-GB" dirty="0" smtClean="0"/>
              <a:t>Survey – </a:t>
            </a:r>
            <a:r>
              <a:rPr lang="en-GB" dirty="0" err="1" smtClean="0"/>
              <a:t>google</a:t>
            </a:r>
            <a:r>
              <a:rPr lang="en-GB" dirty="0" smtClean="0"/>
              <a:t> survey</a:t>
            </a:r>
          </a:p>
          <a:p>
            <a:r>
              <a:rPr lang="en-GB" dirty="0" err="1" smtClean="0"/>
              <a:t>Researchgate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24239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48"/>
          <a:stretch/>
        </p:blipFill>
        <p:spPr>
          <a:xfrm>
            <a:off x="251520" y="116632"/>
            <a:ext cx="8255053" cy="603127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121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372169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99392"/>
            <a:ext cx="6012119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518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Personal Management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PIM – Microsoft suite, Google</a:t>
            </a:r>
          </a:p>
          <a:p>
            <a:r>
              <a:rPr lang="en-GB" dirty="0" smtClean="0"/>
              <a:t>Document management system –Scan, OCR, file, index, search, cloud computing</a:t>
            </a:r>
          </a:p>
          <a:p>
            <a:r>
              <a:rPr lang="en-GB" dirty="0" smtClean="0"/>
              <a:t>Finances – banking, investment, budget, expenses, accounts</a:t>
            </a:r>
          </a:p>
          <a:p>
            <a:r>
              <a:rPr lang="en-GB" dirty="0" smtClean="0"/>
              <a:t>Database – patient records, research, hobbies</a:t>
            </a:r>
          </a:p>
          <a:p>
            <a:r>
              <a:rPr lang="en-GB" dirty="0" smtClean="0"/>
              <a:t>Media – image, video, audio, animation</a:t>
            </a:r>
          </a:p>
          <a:p>
            <a:r>
              <a:rPr lang="en-GB" dirty="0" smtClean="0"/>
              <a:t>E learning objects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349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77" t="17662" r="19643"/>
          <a:stretch/>
        </p:blipFill>
        <p:spPr>
          <a:xfrm>
            <a:off x="14469" y="180687"/>
            <a:ext cx="6847114" cy="3104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171400"/>
            <a:ext cx="5861091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7740352" cy="415227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4484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Overall aims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This </a:t>
            </a:r>
            <a:r>
              <a:rPr lang="en-GB" dirty="0" smtClean="0"/>
              <a:t>lecture </a:t>
            </a:r>
            <a:r>
              <a:rPr lang="en-GB" dirty="0"/>
              <a:t>will </a:t>
            </a:r>
            <a:r>
              <a:rPr lang="en-GB" dirty="0" smtClean="0"/>
              <a:t>cover</a:t>
            </a:r>
          </a:p>
          <a:p>
            <a:r>
              <a:rPr lang="en-GB" dirty="0" smtClean="0"/>
              <a:t>How IT is used in medicine</a:t>
            </a:r>
          </a:p>
          <a:p>
            <a:r>
              <a:rPr lang="en-GB" dirty="0" smtClean="0"/>
              <a:t>Basic systems that are available</a:t>
            </a:r>
          </a:p>
          <a:p>
            <a:r>
              <a:rPr lang="en-GB" dirty="0" smtClean="0"/>
              <a:t>What are the pro and cons of each</a:t>
            </a:r>
          </a:p>
          <a:p>
            <a:r>
              <a:rPr lang="en-GB" dirty="0" smtClean="0"/>
              <a:t>Identifying your needs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IT for Doctors          </a:t>
            </a:r>
          </a:p>
          <a:p>
            <a:r>
              <a:rPr lang="en-GB" dirty="0" smtClean="0"/>
              <a:t>Dr </a:t>
            </a:r>
            <a:r>
              <a:rPr lang="en-GB" dirty="0" err="1" smtClean="0"/>
              <a:t>Vaikunthan</a:t>
            </a:r>
            <a:r>
              <a:rPr lang="en-GB" dirty="0" smtClean="0"/>
              <a:t> Rajaratnam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8392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8" name="Picture 4" descr="http://www.technupower.com/wp-content/uploads/2011/04/Neat-Receipts-v4.0-Document-Management-System-with-Sc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41" y="620688"/>
            <a:ext cx="4936502" cy="3702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987"/>
          <a:stretch/>
        </p:blipFill>
        <p:spPr bwMode="auto">
          <a:xfrm>
            <a:off x="715279" y="1340768"/>
            <a:ext cx="3810000" cy="278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7867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9497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GB" dirty="0" smtClean="0"/>
              <a:t>Database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2"/>
            <a:ext cx="2376264" cy="312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6954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Media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Picassa</a:t>
            </a:r>
            <a:endParaRPr lang="en-GB" dirty="0" smtClean="0"/>
          </a:p>
          <a:p>
            <a:r>
              <a:rPr lang="en-GB" dirty="0" err="1" smtClean="0"/>
              <a:t>Youtube</a:t>
            </a:r>
            <a:endParaRPr lang="en-GB" dirty="0" smtClean="0"/>
          </a:p>
          <a:p>
            <a:r>
              <a:rPr lang="en-GB" dirty="0" smtClean="0"/>
              <a:t>Audacity</a:t>
            </a:r>
          </a:p>
          <a:p>
            <a:r>
              <a:rPr lang="en-GB" dirty="0" smtClean="0"/>
              <a:t>Window media</a:t>
            </a:r>
          </a:p>
          <a:p>
            <a:r>
              <a:rPr lang="en-GB" dirty="0" err="1" smtClean="0"/>
              <a:t>Xtranormal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86058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 learning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PowerPoint 2010</a:t>
            </a:r>
          </a:p>
          <a:p>
            <a:r>
              <a:rPr lang="en-GB" dirty="0" smtClean="0"/>
              <a:t>Course </a:t>
            </a:r>
            <a:r>
              <a:rPr lang="en-GB" dirty="0" smtClean="0"/>
              <a:t>Lab</a:t>
            </a:r>
          </a:p>
          <a:p>
            <a:r>
              <a:rPr lang="en-GB" dirty="0" smtClean="0"/>
              <a:t>LCDS</a:t>
            </a:r>
          </a:p>
          <a:p>
            <a:r>
              <a:rPr lang="en-GB" smtClean="0"/>
              <a:t>Articulate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5130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Skype</a:t>
            </a:r>
          </a:p>
          <a:p>
            <a:r>
              <a:rPr lang="en-GB" dirty="0" err="1" smtClean="0"/>
              <a:t>WizIq</a:t>
            </a:r>
            <a:endParaRPr lang="en-GB" dirty="0" smtClean="0"/>
          </a:p>
          <a:p>
            <a:r>
              <a:rPr lang="en-GB" dirty="0" err="1" smtClean="0"/>
              <a:t>Viber</a:t>
            </a:r>
            <a:endParaRPr lang="en-GB" dirty="0" smtClean="0"/>
          </a:p>
          <a:p>
            <a:r>
              <a:rPr lang="en-GB" dirty="0" smtClean="0"/>
              <a:t>Tango</a:t>
            </a:r>
          </a:p>
          <a:p>
            <a:r>
              <a:rPr lang="en-GB" dirty="0" smtClean="0"/>
              <a:t>Google +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0533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Cloud</a:t>
            </a:r>
          </a:p>
          <a:p>
            <a:r>
              <a:rPr lang="en-GB" dirty="0" smtClean="0"/>
              <a:t>Google docs</a:t>
            </a:r>
          </a:p>
          <a:p>
            <a:r>
              <a:rPr lang="en-GB" dirty="0" err="1" smtClean="0"/>
              <a:t>Dropbox</a:t>
            </a:r>
            <a:endParaRPr lang="en-GB" dirty="0" smtClean="0"/>
          </a:p>
          <a:p>
            <a:r>
              <a:rPr lang="en-GB" dirty="0" err="1" smtClean="0"/>
              <a:t>Prezi</a:t>
            </a:r>
            <a:endParaRPr lang="en-GB" dirty="0"/>
          </a:p>
          <a:p>
            <a:r>
              <a:rPr lang="en-GB" dirty="0" err="1" smtClean="0"/>
              <a:t>Writeboard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97152"/>
            <a:ext cx="66675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38467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system</a:t>
            </a:r>
            <a:endParaRPr lang="en-US" dirty="0"/>
          </a:p>
        </p:txBody>
      </p:sp>
      <p:pic>
        <p:nvPicPr>
          <p:cNvPr id="5" name="Content Placeholder 4" descr="windows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371600"/>
            <a:ext cx="2635688" cy="2620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  <p:pic>
        <p:nvPicPr>
          <p:cNvPr id="6" name="Picture 5" descr="mac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066800"/>
            <a:ext cx="2387373" cy="3143250"/>
          </a:xfrm>
          <a:prstGeom prst="rect">
            <a:avLst/>
          </a:prstGeom>
        </p:spPr>
      </p:pic>
      <p:pic>
        <p:nvPicPr>
          <p:cNvPr id="7" name="Picture 6" descr="linu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143000"/>
            <a:ext cx="1743075" cy="2619375"/>
          </a:xfrm>
          <a:prstGeom prst="rect">
            <a:avLst/>
          </a:prstGeom>
        </p:spPr>
      </p:pic>
      <p:pic>
        <p:nvPicPr>
          <p:cNvPr id="8" name="Picture 7" descr="chrome_o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886200"/>
            <a:ext cx="22098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operating_system_market_sha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550031" cy="568311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 </a:t>
            </a:r>
            <a:r>
              <a:rPr lang="en-US" u="sng" dirty="0" smtClean="0">
                <a:hlinkClick r:id="rId2"/>
              </a:rPr>
              <a:t>Windows users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Home office users</a:t>
            </a:r>
          </a:p>
          <a:p>
            <a:pPr fontAlgn="base"/>
            <a:r>
              <a:rPr lang="en-US" dirty="0" smtClean="0"/>
              <a:t>IT Professionals</a:t>
            </a:r>
          </a:p>
          <a:p>
            <a:pPr fontAlgn="base"/>
            <a:r>
              <a:rPr lang="en-US" dirty="0" smtClean="0"/>
              <a:t>Developers</a:t>
            </a:r>
          </a:p>
          <a:p>
            <a:pPr fontAlgn="base"/>
            <a:r>
              <a:rPr lang="en-US" dirty="0" smtClean="0"/>
              <a:t>Business owners</a:t>
            </a:r>
          </a:p>
          <a:p>
            <a:pPr fontAlgn="base"/>
            <a:r>
              <a:rPr lang="en-US" dirty="0" smtClean="0"/>
              <a:t>Schools</a:t>
            </a:r>
          </a:p>
          <a:p>
            <a:pPr fontAlgn="base"/>
            <a:r>
              <a:rPr lang="en-US" dirty="0" smtClean="0"/>
              <a:t>Hospitals</a:t>
            </a:r>
          </a:p>
          <a:p>
            <a:pPr fontAlgn="base"/>
            <a:r>
              <a:rPr lang="en-US" dirty="0" smtClean="0"/>
              <a:t>Banks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dirty="0" smtClean="0"/>
              <a:t>Home Office users such as authors &amp; lawyers</a:t>
            </a:r>
          </a:p>
          <a:p>
            <a:pPr fontAlgn="base"/>
            <a:r>
              <a:rPr lang="en-US" dirty="0" smtClean="0"/>
              <a:t>Start ups such as Twitter &amp; Monster Designs</a:t>
            </a:r>
          </a:p>
          <a:p>
            <a:pPr fontAlgn="base"/>
            <a:r>
              <a:rPr lang="en-US" dirty="0" smtClean="0"/>
              <a:t>Accountants such as Nelson Accounting Professionals</a:t>
            </a:r>
          </a:p>
          <a:p>
            <a:pPr fontAlgn="base"/>
            <a:r>
              <a:rPr lang="en-US" dirty="0" smtClean="0"/>
              <a:t>Architects such as KAA Design Group</a:t>
            </a:r>
          </a:p>
          <a:p>
            <a:pPr fontAlgn="base"/>
            <a:r>
              <a:rPr lang="en-US" dirty="0" err="1" smtClean="0"/>
              <a:t>Creatives</a:t>
            </a:r>
            <a:r>
              <a:rPr lang="en-US" dirty="0" smtClean="0"/>
              <a:t> such as LinkedIn, T-Pain, Hallmark, and Francis Ford Coppola</a:t>
            </a:r>
          </a:p>
          <a:p>
            <a:pPr fontAlgn="base"/>
            <a:r>
              <a:rPr lang="en-US" dirty="0" smtClean="0"/>
              <a:t>Health industries such as hospitals</a:t>
            </a:r>
          </a:p>
          <a:p>
            <a:pPr fontAlgn="base"/>
            <a:r>
              <a:rPr lang="en-US" dirty="0" smtClean="0"/>
              <a:t>IT professionals such as </a:t>
            </a:r>
            <a:r>
              <a:rPr lang="en-US" dirty="0" err="1" smtClean="0"/>
              <a:t>MailWise</a:t>
            </a:r>
            <a:endParaRPr lang="en-US" dirty="0" smtClean="0"/>
          </a:p>
          <a:p>
            <a:pPr fontAlgn="base"/>
            <a:r>
              <a:rPr lang="en-US" dirty="0" smtClean="0"/>
              <a:t>Law firms</a:t>
            </a:r>
          </a:p>
          <a:p>
            <a:pPr fontAlgn="base"/>
            <a:r>
              <a:rPr lang="en-US" dirty="0" smtClean="0"/>
              <a:t>Real Estate agents</a:t>
            </a:r>
          </a:p>
          <a:p>
            <a:pPr fontAlgn="base"/>
            <a:r>
              <a:rPr lang="en-US" dirty="0" smtClean="0"/>
              <a:t>Retail stores such as Paul Frank</a:t>
            </a:r>
          </a:p>
          <a:p>
            <a:pPr fontAlgn="base"/>
            <a:r>
              <a:rPr lang="en-US" dirty="0" smtClean="0"/>
              <a:t>Scientists such as The University of Manchester and The American Museum of Natural History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At the end of this course you will be able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The role of IT in medicine from practice, learning and research perspective.</a:t>
            </a:r>
          </a:p>
          <a:p>
            <a:pPr lvl="0"/>
            <a:r>
              <a:rPr lang="en-US" b="1" i="1" dirty="0" smtClean="0"/>
              <a:t>to </a:t>
            </a:r>
            <a:r>
              <a:rPr lang="en-US" b="1" i="1" dirty="0"/>
              <a:t>understand the </a:t>
            </a:r>
            <a:r>
              <a:rPr lang="en-US" b="1" i="1" dirty="0" smtClean="0"/>
              <a:t>Windows, Mac, Linux and Chrome OS systems and their pro and cons</a:t>
            </a:r>
          </a:p>
          <a:p>
            <a:pPr lvl="0"/>
            <a:r>
              <a:rPr lang="en-GB" b="1" i="1" dirty="0" smtClean="0"/>
              <a:t>How to identify your needs and what system best suits your needs</a:t>
            </a:r>
          </a:p>
          <a:p>
            <a:pPr lvl="0"/>
            <a:r>
              <a:rPr lang="en-GB" b="1" i="1" dirty="0" smtClean="0"/>
              <a:t>Describe What is the future in computing and medicine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447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u="sng" dirty="0" smtClean="0">
                <a:hlinkClick r:id="rId2"/>
              </a:rPr>
              <a:t>Mac </a:t>
            </a:r>
            <a:r>
              <a:rPr lang="en-US" u="sng" dirty="0" err="1" smtClean="0">
                <a:hlinkClick r:id="rId2"/>
              </a:rPr>
              <a:t>vs</a:t>
            </a:r>
            <a:r>
              <a:rPr lang="en-US" u="sng" dirty="0" smtClean="0">
                <a:hlinkClick r:id="rId2"/>
              </a:rPr>
              <a:t> PC People: Personality Traits &amp; Aesthetic/Media Choices</a:t>
            </a:r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en-US" dirty="0" smtClean="0"/>
              <a:t>Mac People - the existing world in a light of “sameness” and thus express a desire to be perceived as different and unique. …in their aesthetic choices such as bold colors, “retro” designs, one-of-a-kind clothing and highly stylized art.</a:t>
            </a:r>
          </a:p>
          <a:p>
            <a:pPr fontAlgn="base"/>
            <a:r>
              <a:rPr lang="en-US" dirty="0" smtClean="0"/>
              <a:t>PC People - the world as “different enough already” and appreciate “being in tune with those around them.” - subtler, “mainstream modern” (neither retro nor extremely contemporary) design choices and their practical choices in clothing, footwear, and cars that favor getting the </a:t>
            </a:r>
            <a:r>
              <a:rPr lang="en-US" u="sng" dirty="0" smtClean="0">
                <a:hlinkClick r:id="rId3"/>
              </a:rPr>
              <a:t>job</a:t>
            </a:r>
            <a:r>
              <a:rPr lang="en-US" dirty="0" smtClean="0"/>
              <a:t> done rather than making an overt design statement.</a:t>
            </a:r>
          </a:p>
          <a:p>
            <a:pPr fontAlgn="base"/>
            <a:r>
              <a:rPr lang="en-US" dirty="0" smtClean="0"/>
              <a:t>Media choices  - Mac People trending toward more independent films, specialized comedians and design-centric magazines, and PC People trending toward more mainstream alternatives as well as sports.</a:t>
            </a:r>
          </a:p>
          <a:p>
            <a:pPr fontAlgn="base"/>
            <a:r>
              <a:rPr lang="en-US" dirty="0" smtClean="0"/>
              <a:t> Mac People  ..describe themselves as “verbal”, “conceptual”, and “risk takers”,  PC People ..are “numbers oriented”, “factual” and “steady, hard workers”.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cap="all" dirty="0" smtClean="0"/>
              <a:t>TECH TRENDS</a:t>
            </a:r>
            <a:endParaRPr lang="en-US" dirty="0" smtClean="0"/>
          </a:p>
          <a:p>
            <a:r>
              <a:rPr lang="en-US" b="1" dirty="0" smtClean="0">
                <a:hlinkClick r:id="rId2"/>
              </a:rPr>
              <a:t>Push media is back 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 news and information downloaded automatically  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hlinkClick r:id="rId3"/>
              </a:rPr>
              <a:t> teens are so over e-mail</a:t>
            </a:r>
            <a:endParaRPr lang="en-US" b="1" dirty="0" smtClean="0"/>
          </a:p>
          <a:p>
            <a:r>
              <a:rPr lang="en-US" dirty="0" smtClean="0"/>
              <a:t>E-mail use is dropping fast among teens – What’s App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hlinkClick r:id="rId4"/>
              </a:rPr>
              <a:t>Surfing the Web with nothing but brainwaves</a:t>
            </a:r>
            <a:endParaRPr lang="en-US" b="1" dirty="0" smtClean="0"/>
          </a:p>
          <a:p>
            <a:r>
              <a:rPr lang="en-US" dirty="0" smtClean="0"/>
              <a:t> Kiss your keyboard goodbye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IT in Medicine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Clinical</a:t>
            </a:r>
          </a:p>
          <a:p>
            <a:r>
              <a:rPr lang="en-GB" dirty="0" smtClean="0"/>
              <a:t>Education</a:t>
            </a:r>
          </a:p>
          <a:p>
            <a:r>
              <a:rPr lang="en-GB" dirty="0" smtClean="0"/>
              <a:t>Research</a:t>
            </a:r>
          </a:p>
          <a:p>
            <a:r>
              <a:rPr lang="en-GB" dirty="0" smtClean="0"/>
              <a:t>Personal management systems</a:t>
            </a:r>
          </a:p>
          <a:p>
            <a:pPr lvl="1"/>
            <a:r>
              <a:rPr lang="en-GB" dirty="0" smtClean="0"/>
              <a:t>Contacts, calendar, document management systems, finances, databases, multimedia, e learning</a:t>
            </a:r>
          </a:p>
          <a:p>
            <a:r>
              <a:rPr lang="en-GB" dirty="0" smtClean="0"/>
              <a:t>Communication</a:t>
            </a:r>
          </a:p>
          <a:p>
            <a:r>
              <a:rPr lang="en-GB" dirty="0" smtClean="0"/>
              <a:t>Collaboration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892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Clinical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 smtClean="0"/>
              <a:t>Patient administration system</a:t>
            </a:r>
          </a:p>
          <a:p>
            <a:pPr lvl="1"/>
            <a:r>
              <a:rPr lang="en-GB" dirty="0" err="1" smtClean="0"/>
              <a:t>Xrays</a:t>
            </a:r>
            <a:r>
              <a:rPr lang="en-GB" dirty="0" smtClean="0"/>
              <a:t>, </a:t>
            </a:r>
          </a:p>
          <a:p>
            <a:pPr lvl="1"/>
            <a:r>
              <a:rPr lang="en-GB" dirty="0" smtClean="0"/>
              <a:t>EMR, </a:t>
            </a:r>
          </a:p>
          <a:p>
            <a:pPr lvl="1"/>
            <a:r>
              <a:rPr lang="en-GB" dirty="0" smtClean="0"/>
              <a:t>scheduling, </a:t>
            </a:r>
          </a:p>
          <a:p>
            <a:pPr lvl="1"/>
            <a:r>
              <a:rPr lang="en-GB" dirty="0" smtClean="0"/>
              <a:t>communication, </a:t>
            </a:r>
          </a:p>
          <a:p>
            <a:pPr lvl="1"/>
            <a:r>
              <a:rPr lang="en-GB" dirty="0" err="1" smtClean="0"/>
              <a:t>tele</a:t>
            </a:r>
            <a:r>
              <a:rPr lang="en-GB" dirty="0" smtClean="0"/>
              <a:t> medicine, </a:t>
            </a:r>
          </a:p>
          <a:p>
            <a:pPr lvl="1"/>
            <a:r>
              <a:rPr lang="en-GB" dirty="0" smtClean="0"/>
              <a:t>robotic medicine, </a:t>
            </a:r>
          </a:p>
          <a:p>
            <a:pPr lvl="1"/>
            <a:r>
              <a:rPr lang="en-GB" dirty="0" smtClean="0"/>
              <a:t>diagnosis, 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488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Education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Personal CPD – learning portfolios/journals</a:t>
            </a:r>
          </a:p>
          <a:p>
            <a:r>
              <a:rPr lang="en-GB" dirty="0" smtClean="0"/>
              <a:t>Teaching</a:t>
            </a:r>
          </a:p>
          <a:p>
            <a:r>
              <a:rPr lang="en-GB" dirty="0" smtClean="0"/>
              <a:t>Podcast , video cast, blogs, Facebook, Twitter, </a:t>
            </a:r>
          </a:p>
          <a:p>
            <a:r>
              <a:rPr lang="en-GB" dirty="0" smtClean="0"/>
              <a:t>Search engines</a:t>
            </a:r>
          </a:p>
          <a:p>
            <a:r>
              <a:rPr lang="en-GB" dirty="0" smtClean="0"/>
              <a:t>Authentic educational sites - HON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457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53" t="14640" r="19226" b="4004"/>
          <a:stretch/>
        </p:blipFill>
        <p:spPr>
          <a:xfrm>
            <a:off x="599457" y="188640"/>
            <a:ext cx="8076999" cy="643889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666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711" r="1371"/>
          <a:stretch/>
        </p:blipFill>
        <p:spPr>
          <a:xfrm>
            <a:off x="548562" y="93510"/>
            <a:ext cx="8343918" cy="6493164"/>
          </a:xfrm>
        </p:spPr>
      </p:pic>
      <p:pic>
        <p:nvPicPr>
          <p:cNvPr id="5" name="gangli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51920" y="4869160"/>
            <a:ext cx="609600" cy="6096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9574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485730" y="0"/>
            <a:ext cx="6822573" cy="6831777"/>
          </a:xfrm>
        </p:spPr>
      </p:pic>
      <p:pic>
        <p:nvPicPr>
          <p:cNvPr id="5" name="Functions of the hand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IT for Doctors          Dr Vaikunthan Rajaratnam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983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675</Words>
  <Application>Microsoft Office PowerPoint</Application>
  <PresentationFormat>On-screen Show (4:3)</PresentationFormat>
  <Paragraphs>144</Paragraphs>
  <Slides>31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The basics of computing - What system do you need? </vt:lpstr>
      <vt:lpstr>Overall aims</vt:lpstr>
      <vt:lpstr>At the end of this course you will be able </vt:lpstr>
      <vt:lpstr>IT in Medicine</vt:lpstr>
      <vt:lpstr>Clinical</vt:lpstr>
      <vt:lpstr>Education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Research</vt:lpstr>
      <vt:lpstr>Slide 16</vt:lpstr>
      <vt:lpstr>Slide 17</vt:lpstr>
      <vt:lpstr>Personal Management System</vt:lpstr>
      <vt:lpstr>PIM</vt:lpstr>
      <vt:lpstr>Slide 20</vt:lpstr>
      <vt:lpstr>Database</vt:lpstr>
      <vt:lpstr>Media</vt:lpstr>
      <vt:lpstr>E learning </vt:lpstr>
      <vt:lpstr>Communication</vt:lpstr>
      <vt:lpstr>Collaboration</vt:lpstr>
      <vt:lpstr>What system</vt:lpstr>
      <vt:lpstr>Slide 27</vt:lpstr>
      <vt:lpstr> Windows users </vt:lpstr>
      <vt:lpstr>Mac Users</vt:lpstr>
      <vt:lpstr>“Mac vs PC People: Personality Traits &amp; Aesthetic/Media Choices“</vt:lpstr>
      <vt:lpstr>Future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for Doctors</dc:title>
  <dc:creator>Vaikunthan</dc:creator>
  <cp:lastModifiedBy>Vaikunthan</cp:lastModifiedBy>
  <cp:revision>17</cp:revision>
  <dcterms:created xsi:type="dcterms:W3CDTF">2012-01-29T07:37:06Z</dcterms:created>
  <dcterms:modified xsi:type="dcterms:W3CDTF">2012-01-30T04:32:29Z</dcterms:modified>
</cp:coreProperties>
</file>