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445000" y="9129182"/>
            <a:ext cx="414019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>
            <a:lvl1pPr defTabSz="914400">
              <a:defRPr sz="1600">
                <a:latin typeface="Short Stack"/>
                <a:ea typeface="Short Stack"/>
                <a:cs typeface="Short Stack"/>
                <a:sym typeface="Short St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Last Backpack, Copyright 2013</a:t>
            </a:r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1270000" y="170688"/>
            <a:ext cx="10464800" cy="2605024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>
            <a:lvl1pPr algn="l" defTabSz="91440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70000" y="2775711"/>
            <a:ext cx="10464800" cy="6081778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>
            <a:lvl1pPr marL="893697" indent="-338199" defTabSz="914400">
              <a:spcBef>
                <a:spcPts val="3000"/>
              </a:spcBef>
              <a:buSzPct val="100000"/>
              <a:buFont typeface="Helvetica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797" indent="-338199" defTabSz="914400">
              <a:spcBef>
                <a:spcPts val="3000"/>
              </a:spcBef>
              <a:buSzPct val="100000"/>
              <a:buFont typeface="Helvetica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73197" indent="-338197" defTabSz="914400">
              <a:spcBef>
                <a:spcPts val="3000"/>
              </a:spcBef>
              <a:buSzPct val="100000"/>
              <a:buFont typeface="Helvetica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44697" indent="-338197" defTabSz="914400">
              <a:spcBef>
                <a:spcPts val="3000"/>
              </a:spcBef>
              <a:buSzPct val="100000"/>
              <a:buFont typeface="Helvetica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128897" indent="-338197" defTabSz="914400">
              <a:spcBef>
                <a:spcPts val="3000"/>
              </a:spcBef>
              <a:buSzPct val="100000"/>
              <a:buFont typeface="Helvetica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1270000" y="0"/>
            <a:ext cx="10464800" cy="2946400"/>
          </a:xfrm>
          <a:prstGeom prst="rect">
            <a:avLst/>
          </a:prstGeom>
        </p:spPr>
        <p:txBody>
          <a:bodyPr>
            <a:noAutofit/>
          </a:bodyPr>
          <a:lstStyle>
            <a:lvl1pPr defTabSz="914400">
              <a:defRPr sz="72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43207"/>
            <a:ext cx="10464800" cy="6146786"/>
          </a:xfrm>
          <a:prstGeom prst="rect">
            <a:avLst/>
          </a:prstGeom>
        </p:spPr>
        <p:txBody>
          <a:bodyPr>
            <a:noAutofit/>
          </a:bodyPr>
          <a:lstStyle>
            <a:lvl1pPr marL="8413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1pPr>
            <a:lvl2pPr marL="13874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2pPr>
            <a:lvl3pPr marL="19208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3pPr>
            <a:lvl4pPr marL="24923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4pPr>
            <a:lvl5pPr marL="3076575" indent="-434975" defTabSz="914400">
              <a:spcBef>
                <a:spcPts val="3000"/>
              </a:spcBef>
              <a:buSzPct val="66000"/>
              <a:defRPr sz="3600">
                <a:uFill>
                  <a:solidFill>
                    <a:srgbClr val="FFFF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>
            <a:noAutofit/>
          </a:bodyPr>
          <a:lstStyle>
            <a:lvl1pPr defTabSz="457200">
              <a:defRPr sz="7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>
            <a:noAutofit/>
          </a:bodyPr>
          <a:lstStyle>
            <a:lvl1pPr marL="893697" indent="-436497" defTabSz="457200">
              <a:spcBef>
                <a:spcPts val="3000"/>
              </a:spcBef>
              <a:buSzPct val="43000"/>
              <a:buBlip>
                <a:blip r:embed="rId3"/>
              </a:buBlip>
              <a:defRPr sz="3600">
                <a:latin typeface="Chalkboard"/>
                <a:ea typeface="Chalkboard"/>
                <a:cs typeface="Chalkboard"/>
                <a:sym typeface="Chalkboard"/>
              </a:defRPr>
            </a:lvl1pPr>
            <a:lvl2pPr marL="1439797" indent="-436497" defTabSz="457200">
              <a:spcBef>
                <a:spcPts val="3000"/>
              </a:spcBef>
              <a:buSzPct val="43000"/>
              <a:buBlip>
                <a:blip r:embed="rId3"/>
              </a:buBlip>
              <a:defRPr sz="3600">
                <a:latin typeface="Chalkboard"/>
                <a:ea typeface="Chalkboard"/>
                <a:cs typeface="Chalkboard"/>
                <a:sym typeface="Chalkboard"/>
              </a:defRPr>
            </a:lvl2pPr>
            <a:lvl3pPr marL="1973197" indent="-436497" defTabSz="457200">
              <a:spcBef>
                <a:spcPts val="3000"/>
              </a:spcBef>
              <a:buSzPct val="43000"/>
              <a:buBlip>
                <a:blip r:embed="rId3"/>
              </a:buBlip>
              <a:defRPr sz="3600">
                <a:latin typeface="Chalkboard"/>
                <a:ea typeface="Chalkboard"/>
                <a:cs typeface="Chalkboard"/>
                <a:sym typeface="Chalkboard"/>
              </a:defRPr>
            </a:lvl3pPr>
            <a:lvl4pPr marL="2544697" indent="-436497" defTabSz="457200">
              <a:spcBef>
                <a:spcPts val="3000"/>
              </a:spcBef>
              <a:buSzPct val="43000"/>
              <a:buBlip>
                <a:blip r:embed="rId3"/>
              </a:buBlip>
              <a:defRPr sz="3600">
                <a:latin typeface="Chalkboard"/>
                <a:ea typeface="Chalkboard"/>
                <a:cs typeface="Chalkboard"/>
                <a:sym typeface="Chalkboard"/>
              </a:defRPr>
            </a:lvl4pPr>
            <a:lvl5pPr marL="3128897" indent="-436497" defTabSz="457200">
              <a:spcBef>
                <a:spcPts val="3000"/>
              </a:spcBef>
              <a:buSzPct val="43000"/>
              <a:buBlip>
                <a:blip r:embed="rId3"/>
              </a:buBlip>
              <a:defRPr sz="3600"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>
            <a:noAutofit/>
          </a:bodyPr>
          <a:lstStyle>
            <a:lvl1pPr defTabSz="457200">
              <a:defRPr sz="7200">
                <a:solidFill>
                  <a:srgbClr val="F5EC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5EC00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defTabSz="457200">
              <a:spcBef>
                <a:spcPts val="3000"/>
              </a:spcBef>
              <a:buSzTx/>
              <a:buNone/>
              <a:defRPr sz="3600">
                <a:latin typeface="Futura"/>
                <a:ea typeface="Futura"/>
                <a:cs typeface="Futura"/>
                <a:sym typeface="Futura"/>
              </a:defRPr>
            </a:lvl1pPr>
            <a:lvl2pPr marL="0" indent="0" defTabSz="457200">
              <a:spcBef>
                <a:spcPts val="3000"/>
              </a:spcBef>
              <a:buSzTx/>
              <a:buNone/>
              <a:defRPr sz="3600">
                <a:latin typeface="Futura"/>
                <a:ea typeface="Futura"/>
                <a:cs typeface="Futura"/>
                <a:sym typeface="Futura"/>
              </a:defRPr>
            </a:lvl2pPr>
            <a:lvl3pPr marL="0" indent="0" defTabSz="457200">
              <a:spcBef>
                <a:spcPts val="3000"/>
              </a:spcBef>
              <a:buSzTx/>
              <a:buNone/>
              <a:defRPr sz="3600">
                <a:latin typeface="Futura"/>
                <a:ea typeface="Futura"/>
                <a:cs typeface="Futura"/>
                <a:sym typeface="Futura"/>
              </a:defRPr>
            </a:lvl3pPr>
            <a:lvl4pPr marL="0" indent="0" defTabSz="457200">
              <a:spcBef>
                <a:spcPts val="3000"/>
              </a:spcBef>
              <a:buSzTx/>
              <a:buNone/>
              <a:defRPr sz="3600">
                <a:latin typeface="Futura"/>
                <a:ea typeface="Futura"/>
                <a:cs typeface="Futura"/>
                <a:sym typeface="Futura"/>
              </a:defRPr>
            </a:lvl4pPr>
            <a:lvl5pPr marL="0" indent="0" defTabSz="457200">
              <a:spcBef>
                <a:spcPts val="3000"/>
              </a:spcBef>
              <a:buSzTx/>
              <a:buNone/>
              <a:defRPr sz="3600"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1269999" y="203199"/>
            <a:ext cx="10464801" cy="2540001"/>
          </a:xfrm>
          <a:prstGeom prst="rect">
            <a:avLst/>
          </a:prstGeom>
        </p:spPr>
        <p:txBody>
          <a:bodyPr>
            <a:noAutofit/>
          </a:bodyPr>
          <a:lstStyle>
            <a:lvl1pPr defTabSz="457200">
              <a:defRPr sz="7000">
                <a:solidFill>
                  <a:srgbClr val="F5EC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5EC00"/>
                </a:solidFill>
              </a:rP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1269999" y="2946400"/>
            <a:ext cx="10464801" cy="5740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defTabSz="457200">
              <a:spcBef>
                <a:spcPts val="3000"/>
              </a:spcBef>
              <a:buSzTx/>
              <a:buNone/>
              <a:defRPr sz="3400">
                <a:latin typeface="Chalkboard"/>
                <a:ea typeface="Chalkboard"/>
                <a:cs typeface="Chalkboard"/>
                <a:sym typeface="Chalkboard"/>
              </a:defRPr>
            </a:lvl1pPr>
            <a:lvl2pPr marL="0" indent="0" defTabSz="457200">
              <a:spcBef>
                <a:spcPts val="3000"/>
              </a:spcBef>
              <a:buSzTx/>
              <a:buNone/>
              <a:defRPr sz="3400">
                <a:latin typeface="Chalkboard"/>
                <a:ea typeface="Chalkboard"/>
                <a:cs typeface="Chalkboard"/>
                <a:sym typeface="Chalkboard"/>
              </a:defRPr>
            </a:lvl2pPr>
            <a:lvl3pPr marL="0" indent="0" defTabSz="457200">
              <a:spcBef>
                <a:spcPts val="3000"/>
              </a:spcBef>
              <a:buSzTx/>
              <a:buNone/>
              <a:defRPr sz="3400">
                <a:latin typeface="Chalkboard"/>
                <a:ea typeface="Chalkboard"/>
                <a:cs typeface="Chalkboard"/>
                <a:sym typeface="Chalkboard"/>
              </a:defRPr>
            </a:lvl3pPr>
            <a:lvl4pPr marL="0" indent="0" defTabSz="457200">
              <a:spcBef>
                <a:spcPts val="3000"/>
              </a:spcBef>
              <a:buSzTx/>
              <a:buNone/>
              <a:defRPr sz="3400">
                <a:latin typeface="Chalkboard"/>
                <a:ea typeface="Chalkboard"/>
                <a:cs typeface="Chalkboard"/>
                <a:sym typeface="Chalkboard"/>
              </a:defRPr>
            </a:lvl4pPr>
            <a:lvl5pPr marL="0" indent="0" defTabSz="457200">
              <a:spcBef>
                <a:spcPts val="3000"/>
              </a:spcBef>
              <a:buSzTx/>
              <a:buNone/>
              <a:defRPr sz="3400"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  <a:endParaRPr sz="3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  <a:endParaRPr sz="3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  <a:endParaRPr sz="3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  <a:endParaRPr sz="3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8" name="Shape 48"/>
          <p:cNvSpPr/>
          <p:nvPr/>
        </p:nvSpPr>
        <p:spPr>
          <a:xfrm>
            <a:off x="4432300" y="8785138"/>
            <a:ext cx="4140199" cy="34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lvl="0" defTabSz="795527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Walker</a:t>
            </a:r>
            <a:r>
              <a:rPr sz="170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, 2014</a:t>
            </a:r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2" name="Shape 52"/>
          <p:cNvSpPr/>
          <p:nvPr/>
        </p:nvSpPr>
        <p:spPr>
          <a:xfrm>
            <a:off x="4432300" y="8785138"/>
            <a:ext cx="4140199" cy="34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lvl="0" defTabSz="795527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Walker</a:t>
            </a:r>
            <a:r>
              <a:rPr sz="170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, 2014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oday.io/ttDR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earesocial.net/tag/europe/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965200" y="16383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F9FB00"/>
                </a:solidFill>
                <a:latin typeface="Futura"/>
                <a:ea typeface="Futura"/>
                <a:cs typeface="Futura"/>
                <a:sym typeface="Futura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8000" u="sng">
                <a:solidFill>
                  <a:srgbClr val="F9FB00"/>
                </a:solidFill>
                <a:hlinkClick r:id="rId2" invalidUrl="" action="" tgtFrame="" tooltip="" history="1" highlightClick="0" endSnd="0"/>
              </a:rPr>
              <a:t>http://today.io/ttDR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18288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51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Today’s Objectives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4242" y="1296928"/>
            <a:ext cx="10456316" cy="715974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>
            <p:ph type="sldNum" sz="quarter" idx="4294967295"/>
          </p:nvPr>
        </p:nvSpPr>
        <p:spPr>
          <a:xfrm>
            <a:off x="6349243" y="9258300"/>
            <a:ext cx="305376" cy="365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Internet Minute Graphic</a:t>
            </a:r>
          </a:p>
        </p:txBody>
      </p:sp>
      <p:pic>
        <p:nvPicPr>
          <p:cNvPr id="9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33" y="1239900"/>
            <a:ext cx="12902334" cy="727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latin typeface="Futura"/>
                <a:ea typeface="Futura"/>
                <a:cs typeface="Futura"/>
                <a:sym typeface="Futura"/>
              </a:defRPr>
            </a:pP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98" name="Shape 98"/>
          <p:cNvSpPr/>
          <p:nvPr>
            <p:ph type="sldNum" sz="quarter" idx="4294967295"/>
          </p:nvPr>
        </p:nvSpPr>
        <p:spPr>
          <a:xfrm>
            <a:off x="6353733" y="9258300"/>
            <a:ext cx="296396" cy="365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</a:fld>
          </a:p>
        </p:txBody>
      </p:sp>
      <p:pic>
        <p:nvPicPr>
          <p:cNvPr id="9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1748" y="1147852"/>
            <a:ext cx="10688225" cy="6746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1270000" y="0"/>
            <a:ext cx="10464800" cy="255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50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Futura"/>
                <a:ea typeface="Futura"/>
                <a:cs typeface="Futura"/>
                <a:sym typeface="Futura"/>
              </a:rPr>
              <a:t>2017...</a:t>
            </a:r>
            <a:endParaRPr sz="5500">
              <a:solidFill>
                <a:srgbClr val="FFFC41"/>
              </a:solidFill>
              <a:uFill>
                <a:solidFill>
                  <a:srgbClr val="FFFC41"/>
                </a:solidFill>
              </a:uFill>
              <a:latin typeface="Futura"/>
              <a:ea typeface="Futura"/>
              <a:cs typeface="Futura"/>
              <a:sym typeface="Futura"/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rPr>
              <a:t>Cisco Visual Networking Index: Global Mobile Data Traffic Forecast Update, 2012–2017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1270000" y="2946400"/>
            <a:ext cx="10464800" cy="6807200"/>
          </a:xfrm>
          <a:prstGeom prst="rect">
            <a:avLst/>
          </a:prstGeom>
        </p:spPr>
        <p:txBody>
          <a:bodyPr anchor="t"/>
          <a:lstStyle/>
          <a:p>
            <a:pPr lvl="0" marL="0" indent="0">
              <a:spcBef>
                <a:spcPts val="0"/>
              </a:spcBef>
              <a:buClr>
                <a:srgbClr val="FFFFFF"/>
              </a:buClr>
              <a:buSzTx/>
              <a:buFont typeface="Chalkboard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rPr>
              <a:t>By 2017 there will be nearly </a:t>
            </a:r>
            <a:r>
              <a:rPr sz="270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Futura"/>
                <a:ea typeface="Futura"/>
                <a:cs typeface="Futura"/>
                <a:sym typeface="Futura"/>
              </a:rPr>
              <a:t>1.4 mobile devices per capita</a:t>
            </a:r>
            <a:r>
              <a:rPr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rPr>
              <a:t>. </a:t>
            </a:r>
            <a:endParaRPr sz="27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"/>
              <a:ea typeface="Futura"/>
              <a:cs typeface="Futura"/>
              <a:sym typeface="Futura"/>
            </a:endParaRPr>
          </a:p>
          <a:p>
            <a:pPr lvl="0" marL="0" indent="0">
              <a:spcBef>
                <a:spcPts val="1700"/>
              </a:spcBef>
              <a:buClr>
                <a:srgbClr val="FFFFFF"/>
              </a:buClr>
              <a:buSzTx/>
              <a:buFont typeface="Chalkboard"/>
              <a:buNone/>
              <a:defRPr sz="1800">
                <a:solidFill>
                  <a:srgbClr val="000000"/>
                </a:solidFill>
                <a:uFillTx/>
              </a:defRPr>
            </a:pPr>
            <a:endParaRPr sz="27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"/>
              <a:ea typeface="Futura"/>
              <a:cs typeface="Futura"/>
              <a:sym typeface="Futura"/>
            </a:endParaRPr>
          </a:p>
          <a:p>
            <a:pPr lvl="0" marL="0" indent="0">
              <a:spcBef>
                <a:spcPts val="1700"/>
              </a:spcBef>
              <a:buClr>
                <a:srgbClr val="FFFFFF"/>
              </a:buClr>
              <a:buSzTx/>
              <a:buFont typeface="Chalkboard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rPr>
              <a:t>There will be over </a:t>
            </a:r>
            <a:r>
              <a:rPr sz="270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Futura"/>
                <a:ea typeface="Futura"/>
                <a:cs typeface="Futura"/>
                <a:sym typeface="Futura"/>
              </a:rPr>
              <a:t>10 billion mobile-connected devices in 2017</a:t>
            </a:r>
            <a:r>
              <a:rPr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rPr>
              <a:t>.</a:t>
            </a:r>
            <a:endParaRPr sz="27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"/>
              <a:ea typeface="Futura"/>
              <a:cs typeface="Futura"/>
              <a:sym typeface="Futura"/>
            </a:endParaRPr>
          </a:p>
          <a:p>
            <a:pPr lvl="0" marL="0" indent="0">
              <a:spcBef>
                <a:spcPts val="1700"/>
              </a:spcBef>
              <a:buClr>
                <a:srgbClr val="FFFFFF"/>
              </a:buClr>
              <a:buSzTx/>
              <a:buFont typeface="Chalkboard"/>
              <a:buNone/>
              <a:defRPr sz="1800">
                <a:solidFill>
                  <a:srgbClr val="000000"/>
                </a:solidFill>
                <a:uFillTx/>
              </a:defRPr>
            </a:pPr>
            <a:endParaRPr sz="27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"/>
              <a:ea typeface="Futura"/>
              <a:cs typeface="Futura"/>
              <a:sym typeface="Futura"/>
            </a:endParaRPr>
          </a:p>
          <a:p>
            <a:pPr lvl="0" marL="0" indent="0">
              <a:spcBef>
                <a:spcPts val="1700"/>
              </a:spcBef>
              <a:buClr>
                <a:srgbClr val="FFFFFF"/>
              </a:buClr>
              <a:buSzTx/>
              <a:buFont typeface="Chalkboard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rPr>
              <a:t>Mobile network connection speeds will </a:t>
            </a:r>
            <a:r>
              <a:rPr sz="270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Futura"/>
                <a:ea typeface="Futura"/>
                <a:cs typeface="Futura"/>
                <a:sym typeface="Futura"/>
              </a:rPr>
              <a:t>increase 7-fold</a:t>
            </a:r>
            <a:r>
              <a:rPr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rPr>
              <a:t> by 2017. </a:t>
            </a:r>
            <a:endParaRPr sz="27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"/>
              <a:ea typeface="Futura"/>
              <a:cs typeface="Futura"/>
              <a:sym typeface="Futura"/>
            </a:endParaRPr>
          </a:p>
          <a:p>
            <a:pPr lvl="0" marL="0" indent="0">
              <a:spcBef>
                <a:spcPts val="1700"/>
              </a:spcBef>
              <a:buClr>
                <a:srgbClr val="FFFFFF"/>
              </a:buClr>
              <a:buSzTx/>
              <a:buFont typeface="Chalkboard"/>
              <a:buNone/>
              <a:defRPr sz="1800">
                <a:solidFill>
                  <a:srgbClr val="000000"/>
                </a:solidFill>
                <a:uFillTx/>
              </a:defRPr>
            </a:pPr>
            <a:endParaRPr sz="27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Futura"/>
              <a:ea typeface="Futura"/>
              <a:cs typeface="Futura"/>
              <a:sym typeface="Futura"/>
            </a:endParaRPr>
          </a:p>
          <a:p>
            <a:pPr lvl="0" marL="0" indent="0">
              <a:spcBef>
                <a:spcPts val="1700"/>
              </a:spcBef>
              <a:buClr>
                <a:srgbClr val="FFFFFF"/>
              </a:buClr>
              <a:buSzTx/>
              <a:buFont typeface="Chalkboard"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rPr>
              <a:t>In 2017, a 4G connection will generate </a:t>
            </a:r>
            <a:r>
              <a:rPr sz="2700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Futura"/>
                <a:ea typeface="Futura"/>
                <a:cs typeface="Futura"/>
                <a:sym typeface="Futura"/>
              </a:rPr>
              <a:t>8 times</a:t>
            </a:r>
            <a:r>
              <a:rPr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utura"/>
                <a:ea typeface="Futura"/>
                <a:cs typeface="Futura"/>
                <a:sym typeface="Futura"/>
              </a:rPr>
              <a:t> more traffic on average than a non-4G connection.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1270000" y="1638300"/>
            <a:ext cx="10464800" cy="1612058"/>
          </a:xfrm>
          <a:prstGeom prst="rect">
            <a:avLst/>
          </a:prstGeom>
        </p:spPr>
        <p:txBody>
          <a:bodyPr/>
          <a:lstStyle/>
          <a:p>
            <a:pPr lvl="0" defTabSz="391414">
              <a:defRPr sz="1800">
                <a:solidFill>
                  <a:srgbClr val="000000"/>
                </a:solidFill>
              </a:defRPr>
            </a:pPr>
            <a:r>
              <a:rPr sz="4824">
                <a:solidFill>
                  <a:srgbClr val="FEFB13"/>
                </a:solidFill>
                <a:latin typeface="Futura"/>
                <a:ea typeface="Futura"/>
                <a:cs typeface="Futura"/>
                <a:sym typeface="Futura"/>
              </a:rPr>
              <a:t>Why Do We Need</a:t>
            </a:r>
            <a:r>
              <a:rPr sz="4824">
                <a:solidFill>
                  <a:srgbClr val="FEFB13"/>
                </a:solidFill>
                <a:latin typeface="Futura"/>
                <a:ea typeface="Futura"/>
                <a:cs typeface="Futura"/>
                <a:sym typeface="Futura"/>
              </a:rPr>
              <a:t> Mobile Technology in Teaching</a:t>
            </a:r>
            <a:r>
              <a:rPr sz="4824">
                <a:solidFill>
                  <a:srgbClr val="FEFB13"/>
                </a:solidFill>
                <a:latin typeface="Futura"/>
                <a:ea typeface="Futura"/>
                <a:cs typeface="Futura"/>
                <a:sym typeface="Futura"/>
              </a:rPr>
              <a:t>?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1170129" y="3971906"/>
            <a:ext cx="10464801" cy="3569190"/>
          </a:xfrm>
          <a:prstGeom prst="rect">
            <a:avLst/>
          </a:prstGeom>
        </p:spPr>
        <p:txBody>
          <a:bodyPr/>
          <a:lstStyle/>
          <a:p>
            <a:pPr lvl="0" defTabSz="525779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1- Accessibility</a:t>
            </a:r>
          </a:p>
          <a:p>
            <a:pPr lvl="0" defTabSz="525779">
              <a:defRPr sz="1800">
                <a:solidFill>
                  <a:srgbClr val="000000"/>
                </a:solidFill>
              </a:defRPr>
            </a:pPr>
            <a:endParaRPr sz="3800">
              <a:latin typeface="Futura"/>
              <a:ea typeface="Futura"/>
              <a:cs typeface="Futura"/>
              <a:sym typeface="Futura"/>
            </a:endParaRPr>
          </a:p>
          <a:p>
            <a:pPr lvl="0" defTabSz="525779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2- Power</a:t>
            </a:r>
          </a:p>
          <a:p>
            <a:pPr lvl="0" defTabSz="525779">
              <a:defRPr sz="1800">
                <a:solidFill>
                  <a:srgbClr val="000000"/>
                </a:solidFill>
              </a:defRPr>
            </a:pPr>
            <a:endParaRPr sz="3800">
              <a:latin typeface="Futura"/>
              <a:ea typeface="Futura"/>
              <a:cs typeface="Futura"/>
              <a:sym typeface="Futura"/>
            </a:endParaRPr>
          </a:p>
          <a:p>
            <a:pPr lvl="0" defTabSz="525779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3- Engagement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1270000" y="1638300"/>
            <a:ext cx="10464800" cy="1612058"/>
          </a:xfrm>
          <a:prstGeom prst="rect">
            <a:avLst/>
          </a:prstGeom>
        </p:spPr>
        <p:txBody>
          <a:bodyPr/>
          <a:lstStyle>
            <a:lvl1pPr defTabSz="572516">
              <a:defRPr sz="7800">
                <a:solidFill>
                  <a:srgbClr val="FEFB1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FEFB13"/>
                </a:solidFill>
              </a:rPr>
              <a:t>Teaching and Learning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1170129" y="3971906"/>
            <a:ext cx="10464801" cy="269468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Not about </a:t>
            </a:r>
            <a:r>
              <a:rPr sz="4100" u="sng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what</a:t>
            </a:r>
            <a:r>
              <a:rPr sz="41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 we can teach, it is about </a:t>
            </a:r>
            <a:r>
              <a:rPr sz="4100" u="sng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how</a:t>
            </a:r>
            <a:r>
              <a:rPr sz="41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 we teach it more effectively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1170129" y="1066800"/>
            <a:ext cx="10464801" cy="1612058"/>
          </a:xfrm>
          <a:prstGeom prst="rect">
            <a:avLst/>
          </a:prstGeom>
        </p:spPr>
        <p:txBody>
          <a:bodyPr/>
          <a:lstStyle>
            <a:lvl1pPr defTabSz="572516">
              <a:defRPr sz="7800">
                <a:solidFill>
                  <a:srgbClr val="FEFB1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FEFB13"/>
                </a:solidFill>
              </a:rPr>
              <a:t>Teaching and Learning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1170129" y="3121006"/>
            <a:ext cx="10464801" cy="4488218"/>
          </a:xfrm>
          <a:prstGeom prst="rect">
            <a:avLst/>
          </a:prstGeom>
        </p:spPr>
        <p:txBody>
          <a:bodyPr/>
          <a:lstStyle/>
          <a:p>
            <a:pPr lvl="0" defTabSz="54330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5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1- Communication</a:t>
            </a:r>
            <a:endParaRPr sz="1674"/>
          </a:p>
          <a:p>
            <a:pPr lvl="0" defTabSz="54330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3255">
              <a:latin typeface="Futura"/>
              <a:ea typeface="Futura"/>
              <a:cs typeface="Futura"/>
              <a:sym typeface="Futura"/>
            </a:endParaRPr>
          </a:p>
          <a:p>
            <a:pPr lvl="0" defTabSz="54330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5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2- Production vs</a:t>
            </a:r>
            <a:r>
              <a:rPr sz="325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  <a:r>
              <a:rPr sz="325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 Consumption of Content</a:t>
            </a:r>
            <a:endParaRPr sz="1674"/>
          </a:p>
          <a:p>
            <a:pPr lvl="0" defTabSz="54330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3255">
              <a:latin typeface="Futura"/>
              <a:ea typeface="Futura"/>
              <a:cs typeface="Futura"/>
              <a:sym typeface="Futura"/>
            </a:endParaRPr>
          </a:p>
          <a:p>
            <a:pPr lvl="0" defTabSz="54330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5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3- Evidence of Learning</a:t>
            </a:r>
            <a:endParaRPr sz="1674"/>
          </a:p>
          <a:p>
            <a:pPr lvl="0" defTabSz="54330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3255">
              <a:latin typeface="Futura"/>
              <a:ea typeface="Futura"/>
              <a:cs typeface="Futura"/>
              <a:sym typeface="Futura"/>
            </a:endParaRPr>
          </a:p>
          <a:p>
            <a:pPr lvl="0" defTabSz="54330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5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4- Collaboration</a:t>
            </a:r>
            <a:endParaRPr sz="1674"/>
          </a:p>
          <a:p>
            <a:pPr lvl="0" defTabSz="54330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3255">
              <a:latin typeface="Futura"/>
              <a:ea typeface="Futura"/>
              <a:cs typeface="Futura"/>
              <a:sym typeface="Futura"/>
            </a:endParaRPr>
          </a:p>
          <a:p>
            <a:pPr lvl="0" defTabSz="543305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5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5- Reality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1170129" y="1066800"/>
            <a:ext cx="10464801" cy="1612058"/>
          </a:xfrm>
          <a:prstGeom prst="rect">
            <a:avLst/>
          </a:prstGeom>
        </p:spPr>
        <p:txBody>
          <a:bodyPr/>
          <a:lstStyle/>
          <a:p>
            <a:pPr lvl="0" defTabSz="572516">
              <a:defRPr sz="18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pP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1170129" y="3121006"/>
            <a:ext cx="10464801" cy="448821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rgbClr val="EAF8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EAF800"/>
                </a:solidFill>
              </a:rPr>
              <a:t>And now…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FB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9FB00"/>
                </a:solidFill>
              </a:rPr>
              <a:t>Mobile Learning and Medical Education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defRPr sz="4800">
                <a:solidFill>
                  <a:srgbClr val="FFFC41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C41"/>
                </a:solidFill>
              </a:rPr>
              <a:t>In-Class/Backchannel Discussion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1130300" y="2362200"/>
            <a:ext cx="10464800" cy="5740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3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What if medical schools were </a:t>
            </a:r>
            <a:r>
              <a:rPr sz="3600">
                <a:solidFill>
                  <a:srgbClr val="FFFC41"/>
                </a:solidFill>
                <a:latin typeface="Futura"/>
                <a:ea typeface="Futura"/>
                <a:cs typeface="Futura"/>
                <a:sym typeface="Futura"/>
              </a:rPr>
              <a:t>designed </a:t>
            </a:r>
            <a:r>
              <a:rPr sz="3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with _____ in mind?</a:t>
            </a:r>
            <a:endParaRPr sz="3600">
              <a:solidFill>
                <a:srgbClr val="FFFFFF"/>
              </a:solidFill>
              <a:latin typeface="Futura"/>
              <a:ea typeface="Futura"/>
              <a:cs typeface="Futura"/>
              <a:sym typeface="Futura"/>
            </a:endParaRPr>
          </a:p>
          <a:p>
            <a:pPr lvl="0" marL="0" indent="0" algn="ctr">
              <a:buSzTx/>
              <a:buNone/>
              <a:defRPr sz="1800"/>
            </a:pPr>
            <a:endParaRPr sz="3600">
              <a:solidFill>
                <a:srgbClr val="FFFFFF"/>
              </a:solidFill>
              <a:latin typeface="Futura"/>
              <a:ea typeface="Futura"/>
              <a:cs typeface="Futura"/>
              <a:sym typeface="Futura"/>
            </a:endParaRPr>
          </a:p>
          <a:p>
            <a:pPr lvl="0" marL="0" indent="0" algn="ctr">
              <a:buSzTx/>
              <a:buNone/>
              <a:defRPr sz="1800"/>
            </a:pPr>
            <a:r>
              <a:rPr sz="3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What if medical schools </a:t>
            </a:r>
            <a:r>
              <a:rPr sz="3600">
                <a:solidFill>
                  <a:srgbClr val="FFFC41"/>
                </a:solidFill>
                <a:latin typeface="Futura"/>
                <a:ea typeface="Futura"/>
                <a:cs typeface="Futura"/>
                <a:sym typeface="Futura"/>
              </a:rPr>
              <a:t>abolished</a:t>
            </a:r>
            <a:r>
              <a:rPr sz="3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 _______ altogether?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1270000" y="1638300"/>
            <a:ext cx="10464800" cy="1612058"/>
          </a:xfrm>
          <a:prstGeom prst="rect">
            <a:avLst/>
          </a:prstGeom>
        </p:spPr>
        <p:txBody>
          <a:bodyPr/>
          <a:lstStyle>
            <a:lvl1pPr defTabSz="508254">
              <a:defRPr sz="6900">
                <a:solidFill>
                  <a:srgbClr val="FEFB1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FEFB13"/>
                </a:solidFill>
              </a:rPr>
              <a:t>What is Mobile Learning?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455038" y="3836311"/>
            <a:ext cx="11764617" cy="352877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rPr>
              <a:t>"learning across multiple contexts, through social and content interactions, using personal electronic devices.”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latin typeface="Futura"/>
              <a:ea typeface="Futura"/>
              <a:cs typeface="Futura"/>
              <a:sym typeface="Futura"/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1270000" y="0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 sz="4800" u="sng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4800" u="sng"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hlinkClick r:id="rId2" invalidUrl="" action="" tgtFrame="" tooltip="" history="1" highlightClick="0" endSnd="0"/>
              </a:rPr>
              <a:t>http://wearesocial.net/tag/europe/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1270000" y="2540000"/>
            <a:ext cx="10464800" cy="6553200"/>
          </a:xfrm>
          <a:prstGeom prst="rect">
            <a:avLst/>
          </a:prstGeom>
        </p:spPr>
        <p:txBody>
          <a:bodyPr/>
          <a:lstStyle/>
          <a:p>
            <a:pPr lvl="0" marL="892175">
              <a:buClr>
                <a:srgbClr val="FFFFFF"/>
              </a:buClr>
              <a:buSzPct val="42900"/>
              <a:buFont typeface="Chalkboard"/>
              <a:buBlip>
                <a:blip r:embed="rId3"/>
              </a:buBlip>
            </a:pPr>
          </a:p>
        </p:txBody>
      </p:sp>
      <p:pic>
        <p:nvPicPr>
          <p:cNvPr id="70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7000" y="1949450"/>
            <a:ext cx="10464800" cy="7712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4" name="Shape 74"/>
          <p:cNvSpPr/>
          <p:nvPr>
            <p:ph type="sldNum" sz="quarter" idx="4294967295"/>
          </p:nvPr>
        </p:nvSpPr>
        <p:spPr>
          <a:xfrm>
            <a:off x="6386964" y="9258300"/>
            <a:ext cx="229934" cy="365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</a:rPr>
            </a:fld>
          </a:p>
        </p:txBody>
      </p:sp>
      <p:pic>
        <p:nvPicPr>
          <p:cNvPr id="7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3052" y="234808"/>
            <a:ext cx="10267692" cy="8919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latin typeface="Chalkboard"/>
                <a:ea typeface="Chalkboard"/>
                <a:cs typeface="Chalkboard"/>
                <a:sym typeface="Chalkboard"/>
              </a:defRPr>
            </a:pPr>
          </a:p>
        </p:txBody>
      </p:sp>
      <p:pic>
        <p:nvPicPr>
          <p:cNvPr id="7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638" y="1217626"/>
            <a:ext cx="11223722" cy="7482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latin typeface="Chalkboard"/>
                <a:ea typeface="Chalkboard"/>
                <a:cs typeface="Chalkboard"/>
                <a:sym typeface="Chalkboard"/>
              </a:defRPr>
            </a:pPr>
          </a:p>
        </p:txBody>
      </p:sp>
      <p:pic>
        <p:nvPicPr>
          <p:cNvPr id="8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212" y="1200306"/>
            <a:ext cx="10678339" cy="7500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1282700" y="2891136"/>
            <a:ext cx="10464800" cy="3302001"/>
          </a:xfrm>
          <a:prstGeom prst="rect">
            <a:avLst/>
          </a:prstGeom>
        </p:spPr>
        <p:txBody>
          <a:bodyPr/>
          <a:lstStyle>
            <a:lvl1pPr defTabSz="461518">
              <a:defRPr sz="6320">
                <a:solidFill>
                  <a:srgbClr val="FEFB1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320">
                <a:solidFill>
                  <a:srgbClr val="FEFB13"/>
                </a:solidFill>
              </a:rPr>
              <a:t>How much time do you spend on your devices per day?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